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2"/>
  </p:notesMasterIdLst>
  <p:sldIdLst>
    <p:sldId id="256" r:id="rId2"/>
    <p:sldId id="258" r:id="rId3"/>
    <p:sldId id="261" r:id="rId4"/>
    <p:sldId id="263" r:id="rId5"/>
    <p:sldId id="262" r:id="rId6"/>
    <p:sldId id="264" r:id="rId7"/>
    <p:sldId id="283" r:id="rId8"/>
    <p:sldId id="310" r:id="rId9"/>
    <p:sldId id="311"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265" r:id="rId25"/>
    <p:sldId id="266" r:id="rId26"/>
    <p:sldId id="327" r:id="rId27"/>
    <p:sldId id="269" r:id="rId28"/>
    <p:sldId id="270" r:id="rId29"/>
    <p:sldId id="271" r:id="rId30"/>
    <p:sldId id="328"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verpass Black" panose="020B0604020202020204" charset="0"/>
      <p:bold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BC2C96-7782-45EE-9B7F-67957DD57333}">
  <a:tblStyle styleId="{76BC2C96-7782-45EE-9B7F-67957DD573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33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106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576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439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384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9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267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952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73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327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013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341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948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134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a8768f938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a8768f938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010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a7274a1822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a7274a182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807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ac2793e5b2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ac2793e5b2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43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ac2793e5b2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ac2793e5b2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377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0" r:id="rId6"/>
    <p:sldLayoutId id="2147483661" r:id="rId7"/>
    <p:sldLayoutId id="2147483662" r:id="rId8"/>
    <p:sldLayoutId id="2147483664" r:id="rId9"/>
    <p:sldLayoutId id="2147483665" r:id="rId10"/>
    <p:sldLayoutId id="2147483666" r:id="rId11"/>
    <p:sldLayoutId id="2147483667" r:id="rId12"/>
    <p:sldLayoutId id="2147483672" r:id="rId13"/>
    <p:sldLayoutId id="2147483677" r:id="rId14"/>
    <p:sldLayoutId id="2147483678" r:id="rId15"/>
    <p:sldLayoutId id="2147483679" r:id="rId16"/>
    <p:sldLayoutId id="2147483680" r:id="rId17"/>
    <p:sldLayoutId id="214748368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L4MLcHalj1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https://www.youtube.com/watch?v=vTJdVE_gjI0" TargetMode="External"/><Relationship Id="rId4" Type="http://schemas.openxmlformats.org/officeDocument/2006/relationships/hyperlink" Target="https://www.youtube.com/watch?v=5MzfUwXwY2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1021080" y="1371599"/>
            <a:ext cx="6696420" cy="1811675"/>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0"/>
              </a:spcAft>
            </a:pPr>
            <a:r>
              <a:rPr lang="en-US" sz="2900" b="1">
                <a:solidFill>
                  <a:schemeClr val="bg2"/>
                </a:solidFill>
                <a:effectLst/>
                <a:latin typeface="+mn-lt"/>
                <a:ea typeface="Times New Roman" panose="02020603050405020304" pitchFamily="18" charset="0"/>
              </a:rPr>
              <a:t>EMOTION RECOGNITION FOR VIETNAMESE SOCIAL MEDIA TEXT</a:t>
            </a:r>
            <a:endParaRPr lang="en-US" sz="2900">
              <a:solidFill>
                <a:schemeClr val="bg2"/>
              </a:solidFill>
              <a:effectLst/>
              <a:latin typeface="+mn-lt"/>
              <a:ea typeface="Times New Roman" panose="02020603050405020304" pitchFamily="18" charset="0"/>
            </a:endParaRPr>
          </a:p>
        </p:txBody>
      </p:sp>
      <p:sp>
        <p:nvSpPr>
          <p:cNvPr id="2129" name="Google Shape;2129;p38"/>
          <p:cNvSpPr txBox="1">
            <a:spLocks noGrp="1"/>
          </p:cNvSpPr>
          <p:nvPr>
            <p:ph type="subTitle" idx="1"/>
          </p:nvPr>
        </p:nvSpPr>
        <p:spPr>
          <a:xfrm>
            <a:off x="720000" y="3220224"/>
            <a:ext cx="7704000" cy="12831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Tiến sĩ: Lê Cung Tưởng</a:t>
            </a:r>
          </a:p>
          <a:p>
            <a:pPr marL="0" lvl="0" indent="0" algn="ctr" rtl="0">
              <a:spcBef>
                <a:spcPts val="0"/>
              </a:spcBef>
              <a:spcAft>
                <a:spcPts val="0"/>
              </a:spcAft>
              <a:buNone/>
            </a:pPr>
            <a:r>
              <a:rPr lang="en" b="1"/>
              <a:t>Thành Viên:</a:t>
            </a:r>
          </a:p>
          <a:p>
            <a:pPr marL="0" lvl="0" indent="0" algn="ctr" rtl="0">
              <a:spcBef>
                <a:spcPts val="0"/>
              </a:spcBef>
              <a:spcAft>
                <a:spcPts val="0"/>
              </a:spcAft>
              <a:buNone/>
            </a:pPr>
            <a:r>
              <a:rPr lang="en" b="1"/>
              <a:t>Huỳnh Tấn Lợi – 51800574</a:t>
            </a:r>
          </a:p>
          <a:p>
            <a:pPr marL="0" lvl="0" indent="0" algn="ctr" rtl="0">
              <a:spcBef>
                <a:spcPts val="0"/>
              </a:spcBef>
              <a:spcAft>
                <a:spcPts val="0"/>
              </a:spcAft>
              <a:buNone/>
            </a:pPr>
            <a:r>
              <a:rPr lang="en" b="1"/>
              <a:t>Võ Tấn Lực - 51800900</a:t>
            </a:r>
            <a:endParaRPr b="1"/>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6" name="Google Shape;2813;p65">
            <a:extLst>
              <a:ext uri="{FF2B5EF4-FFF2-40B4-BE49-F238E27FC236}">
                <a16:creationId xmlns:a16="http://schemas.microsoft.com/office/drawing/2014/main" id="{DC259956-A044-4E04-906E-35322CA4059C}"/>
              </a:ext>
            </a:extLst>
          </p:cNvPr>
          <p:cNvSpPr txBox="1">
            <a:spLocks/>
          </p:cNvSpPr>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en-US" sz="2500" b="1">
                <a:solidFill>
                  <a:schemeClr val="bg2"/>
                </a:solidFill>
                <a:latin typeface="+mn-lt"/>
              </a:rPr>
              <a:t>CÀI ĐẶT VÀ THỰC THI CRAWL DATA</a:t>
            </a:r>
          </a:p>
        </p:txBody>
      </p:sp>
      <p:sp>
        <p:nvSpPr>
          <p:cNvPr id="7" name="Subtitle 2">
            <a:extLst>
              <a:ext uri="{FF2B5EF4-FFF2-40B4-BE49-F238E27FC236}">
                <a16:creationId xmlns:a16="http://schemas.microsoft.com/office/drawing/2014/main" id="{EB25BB83-B6A7-42F6-8F20-9C48951D7788}"/>
              </a:ext>
            </a:extLst>
          </p:cNvPr>
          <p:cNvSpPr>
            <a:spLocks noGrp="1"/>
          </p:cNvSpPr>
          <p:nvPr>
            <p:ph type="subTitle" idx="1"/>
          </p:nvPr>
        </p:nvSpPr>
        <p:spPr>
          <a:xfrm>
            <a:off x="-80194" y="1356429"/>
            <a:ext cx="4612097" cy="3782346"/>
          </a:xfrm>
        </p:spPr>
        <p:txBody>
          <a:bodyPr/>
          <a:lstStyle/>
          <a:p>
            <a:pPr algn="l">
              <a:buFont typeface="Arial" panose="020B0604020202020204" pitchFamily="34" charset="0"/>
              <a:buChar char="•"/>
            </a:pPr>
            <a:r>
              <a:rPr lang="en-US" sz="1800">
                <a:solidFill>
                  <a:schemeClr val="bg2"/>
                </a:solidFill>
                <a:latin typeface="+mj-lt"/>
              </a:rPr>
              <a:t>Khai báo link youtube cần drawl vào driver.</a:t>
            </a:r>
          </a:p>
          <a:p>
            <a:pPr algn="l">
              <a:buFont typeface="Arial" panose="020B0604020202020204" pitchFamily="34" charset="0"/>
              <a:buChar char="•"/>
            </a:pPr>
            <a:endParaRPr lang="en-US" sz="1800">
              <a:solidFill>
                <a:schemeClr val="bg2"/>
              </a:solidFill>
              <a:latin typeface="+mj-lt"/>
            </a:endParaRPr>
          </a:p>
          <a:p>
            <a:pPr algn="l">
              <a:buFont typeface="Arial" panose="020B0604020202020204" pitchFamily="34" charset="0"/>
              <a:buChar char="•"/>
            </a:pPr>
            <a:r>
              <a:rPr lang="en-US" sz="1800">
                <a:solidFill>
                  <a:schemeClr val="bg2"/>
                </a:solidFill>
                <a:latin typeface="+mj-lt"/>
              </a:rPr>
              <a:t>Thiết lập scroll để có thể bind ra được thẻ chứa comment (scroll càng nhiều bind càng nhiều thẻ comment =&gt; data càng nhiều).</a:t>
            </a:r>
          </a:p>
          <a:p>
            <a:pPr algn="l">
              <a:buFont typeface="Arial" panose="020B0604020202020204" pitchFamily="34" charset="0"/>
              <a:buChar char="•"/>
            </a:pPr>
            <a:endParaRPr lang="en-US" sz="1800">
              <a:solidFill>
                <a:schemeClr val="bg2"/>
              </a:solidFill>
              <a:latin typeface="+mj-lt"/>
            </a:endParaRPr>
          </a:p>
          <a:p>
            <a:pPr algn="l">
              <a:buFont typeface="Arial" panose="020B0604020202020204" pitchFamily="34" charset="0"/>
              <a:buChar char="•"/>
            </a:pPr>
            <a:r>
              <a:rPr lang="en-US" sz="1800">
                <a:solidFill>
                  <a:schemeClr val="bg2"/>
                </a:solidFill>
                <a:latin typeface="+mj-lt"/>
              </a:rPr>
              <a:t>Driver dùng find_elements_by_xpath để gọi đến thẻ chứa comments.</a:t>
            </a:r>
          </a:p>
          <a:p>
            <a:pPr algn="l">
              <a:buFont typeface="Arial" panose="020B0604020202020204" pitchFamily="34" charset="0"/>
              <a:buChar char="•"/>
            </a:pPr>
            <a:endParaRPr lang="en-US" sz="1800">
              <a:solidFill>
                <a:schemeClr val="bg2"/>
              </a:solidFill>
              <a:latin typeface="+mj-lt"/>
            </a:endParaRPr>
          </a:p>
          <a:p>
            <a:pPr algn="l">
              <a:buFont typeface="Arial" panose="020B0604020202020204" pitchFamily="34" charset="0"/>
              <a:buChar char="•"/>
            </a:pPr>
            <a:r>
              <a:rPr lang="en-US" sz="1800">
                <a:solidFill>
                  <a:schemeClr val="bg2"/>
                </a:solidFill>
                <a:latin typeface="+mj-lt"/>
              </a:rPr>
              <a:t>Sau khi gọi thành công comment, lưu data vào file csv.</a:t>
            </a:r>
          </a:p>
        </p:txBody>
      </p:sp>
      <p:pic>
        <p:nvPicPr>
          <p:cNvPr id="8" name="Picture 7">
            <a:extLst>
              <a:ext uri="{FF2B5EF4-FFF2-40B4-BE49-F238E27FC236}">
                <a16:creationId xmlns:a16="http://schemas.microsoft.com/office/drawing/2014/main" id="{292E0059-A8AE-4045-BFF2-C922CCF07686}"/>
              </a:ext>
            </a:extLst>
          </p:cNvPr>
          <p:cNvPicPr>
            <a:picLocks noChangeAspect="1"/>
          </p:cNvPicPr>
          <p:nvPr/>
        </p:nvPicPr>
        <p:blipFill>
          <a:blip r:embed="rId3"/>
          <a:stretch>
            <a:fillRect/>
          </a:stretch>
        </p:blipFill>
        <p:spPr>
          <a:xfrm>
            <a:off x="4466589" y="1477010"/>
            <a:ext cx="4612097" cy="3293465"/>
          </a:xfrm>
          <a:prstGeom prst="rect">
            <a:avLst/>
          </a:prstGeom>
        </p:spPr>
      </p:pic>
    </p:spTree>
    <p:extLst>
      <p:ext uri="{BB962C8B-B14F-4D97-AF65-F5344CB8AC3E}">
        <p14:creationId xmlns:p14="http://schemas.microsoft.com/office/powerpoint/2010/main" val="3105791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87" name="Google Shape;2187;p43"/>
          <p:cNvSpPr txBox="1">
            <a:spLocks noGrp="1"/>
          </p:cNvSpPr>
          <p:nvPr>
            <p:ph type="ctrTitle"/>
          </p:nvPr>
        </p:nvSpPr>
        <p:spPr>
          <a:xfrm>
            <a:off x="1914879" y="2911992"/>
            <a:ext cx="5314242"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TIỀN XỬ LÝ DỮ LIỆU</a:t>
            </a:r>
            <a:br>
              <a:rPr lang="en" b="1">
                <a:latin typeface="+mj-lt"/>
              </a:rPr>
            </a:br>
            <a:r>
              <a:rPr lang="en" b="1">
                <a:latin typeface="+mj-lt"/>
              </a:rPr>
              <a:t>(PREPROCESSING DATA)</a:t>
            </a:r>
            <a:endParaRPr b="1">
              <a:latin typeface="+mj-lt"/>
            </a:endParaRPr>
          </a:p>
        </p:txBody>
      </p:sp>
    </p:spTree>
    <p:extLst>
      <p:ext uri="{BB962C8B-B14F-4D97-AF65-F5344CB8AC3E}">
        <p14:creationId xmlns:p14="http://schemas.microsoft.com/office/powerpoint/2010/main" val="364784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LOẠI BỎ CÁC TỪ KÉO DÀI</a:t>
            </a:r>
          </a:p>
        </p:txBody>
      </p:sp>
      <p:sp>
        <p:nvSpPr>
          <p:cNvPr id="28" name="TextBox 27">
            <a:extLst>
              <a:ext uri="{FF2B5EF4-FFF2-40B4-BE49-F238E27FC236}">
                <a16:creationId xmlns:a16="http://schemas.microsoft.com/office/drawing/2014/main" id="{F68B486D-F5B9-4155-B706-BFE102C22107}"/>
              </a:ext>
            </a:extLst>
          </p:cNvPr>
          <p:cNvSpPr txBox="1"/>
          <p:nvPr/>
        </p:nvSpPr>
        <p:spPr>
          <a:xfrm>
            <a:off x="674915" y="1171791"/>
            <a:ext cx="8135256" cy="2950744"/>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solidFill>
                  <a:schemeClr val="bg2"/>
                </a:solidFill>
                <a:effectLst/>
                <a:latin typeface="+mj-lt"/>
                <a:ea typeface="Times New Roman" panose="02020603050405020304" pitchFamily="18" charset="0"/>
              </a:rPr>
              <a:t>Trong Tiếng Việt, việc xuất hiện những từ kéo dài thường hay xảy ra nhất là đối với dữ liệu từ nguồn mạng xã hội (Youtube). Từ kéo dài ở đây có nghĩa là những từ bị lặp đi 1 chữ cái duy nhất ở phía sau 1 từ hay cụm từ. </a:t>
            </a:r>
          </a:p>
          <a:p>
            <a:pPr marR="0" algn="just">
              <a:lnSpc>
                <a:spcPct val="150000"/>
              </a:lnSpc>
              <a:spcBef>
                <a:spcPts val="0"/>
              </a:spcBef>
              <a:spcAft>
                <a:spcPts val="0"/>
              </a:spcAft>
            </a:pPr>
            <a:r>
              <a:rPr lang="en-US" sz="1800">
                <a:solidFill>
                  <a:schemeClr val="bg2"/>
                </a:solidFill>
                <a:effectLst/>
                <a:latin typeface="+mj-lt"/>
                <a:ea typeface="Times New Roman" panose="02020603050405020304" pitchFamily="18" charset="0"/>
              </a:rPr>
              <a:t>	Ví dụ: đẹpppppppppppppp</a:t>
            </a:r>
          </a:p>
          <a:p>
            <a:pPr marL="285750" marR="0" indent="-285750" algn="just">
              <a:lnSpc>
                <a:spcPct val="150000"/>
              </a:lnSpc>
              <a:spcBef>
                <a:spcPts val="0"/>
              </a:spcBef>
              <a:spcAft>
                <a:spcPts val="0"/>
              </a:spcAft>
              <a:buFont typeface="Arial" panose="020B0604020202020204" pitchFamily="34" charset="0"/>
              <a:buChar char="•"/>
            </a:pPr>
            <a:endParaRPr lang="en-US" sz="1800">
              <a:solidFill>
                <a:schemeClr val="bg2"/>
              </a:solidFill>
              <a:latin typeface="+mj-lt"/>
              <a:ea typeface="Times New Roman" panose="02020603050405020304" pitchFamily="18" charset="0"/>
            </a:endParaRPr>
          </a:p>
          <a:p>
            <a:pPr marL="285750" marR="0" indent="-285750" algn="just">
              <a:lnSpc>
                <a:spcPct val="150000"/>
              </a:lnSpc>
              <a:spcBef>
                <a:spcPts val="0"/>
              </a:spcBef>
              <a:spcAft>
                <a:spcPts val="0"/>
              </a:spcAft>
              <a:buFont typeface="Arial" panose="020B0604020202020204" pitchFamily="34" charset="0"/>
              <a:buChar char="•"/>
            </a:pPr>
            <a:r>
              <a:rPr lang="en-US" sz="1800">
                <a:solidFill>
                  <a:schemeClr val="bg2"/>
                </a:solidFill>
                <a:effectLst/>
                <a:latin typeface="+mj-lt"/>
                <a:ea typeface="Times New Roman" panose="02020603050405020304" pitchFamily="18" charset="0"/>
              </a:rPr>
              <a:t>Việc xuất hiện từ kéo dài trong dữ liệu thô sẽ gây ảnh hưởng đến độ chính xác do mô hình dự đoán sau này.</a:t>
            </a:r>
          </a:p>
        </p:txBody>
      </p:sp>
    </p:spTree>
    <p:extLst>
      <p:ext uri="{BB962C8B-B14F-4D97-AF65-F5344CB8AC3E}">
        <p14:creationId xmlns:p14="http://schemas.microsoft.com/office/powerpoint/2010/main" val="2655992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LOẠI BỎ CÁC TỪ KÉO DÀI</a:t>
            </a:r>
          </a:p>
        </p:txBody>
      </p:sp>
      <p:sp>
        <p:nvSpPr>
          <p:cNvPr id="28" name="TextBox 27">
            <a:extLst>
              <a:ext uri="{FF2B5EF4-FFF2-40B4-BE49-F238E27FC236}">
                <a16:creationId xmlns:a16="http://schemas.microsoft.com/office/drawing/2014/main" id="{F68B486D-F5B9-4155-B706-BFE102C22107}"/>
              </a:ext>
            </a:extLst>
          </p:cNvPr>
          <p:cNvSpPr txBox="1"/>
          <p:nvPr/>
        </p:nvSpPr>
        <p:spPr>
          <a:xfrm>
            <a:off x="478972" y="1999106"/>
            <a:ext cx="7598228" cy="2446824"/>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Sử dụng Regular Expression để có thể loại bỏ các từ kéo dài.</a:t>
            </a:r>
          </a:p>
          <a:p>
            <a:pPr marL="285750" marR="0" indent="-285750" algn="just">
              <a:lnSpc>
                <a:spcPct val="150000"/>
              </a:lnSpc>
              <a:spcBef>
                <a:spcPts val="0"/>
              </a:spcBef>
              <a:spcAft>
                <a:spcPts val="0"/>
              </a:spcAft>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Chuỗi Regular Expression </a:t>
            </a:r>
            <a:r>
              <a:rPr lang="en-US" sz="1800" i="1">
                <a:effectLst/>
                <a:latin typeface="Times New Roman" panose="02020603050405020304" pitchFamily="18" charset="0"/>
                <a:ea typeface="Times New Roman" panose="02020603050405020304" pitchFamily="18" charset="0"/>
              </a:rPr>
              <a:t>([A-Z])\1+ </a:t>
            </a:r>
            <a:r>
              <a:rPr lang="en-US" sz="1800">
                <a:effectLst/>
                <a:latin typeface="Times New Roman" panose="02020603050405020304" pitchFamily="18" charset="0"/>
                <a:ea typeface="Times New Roman" panose="02020603050405020304" pitchFamily="18" charset="0"/>
              </a:rPr>
              <a:t>: Khớp các từ có character từ A-Z và character cuối không quá 1 ký tự giống nhau.</a:t>
            </a:r>
          </a:p>
          <a:p>
            <a:pPr marL="285750" marR="0" indent="-285750" algn="just">
              <a:lnSpc>
                <a:spcPct val="150000"/>
              </a:lnSpc>
              <a:spcBef>
                <a:spcPts val="0"/>
              </a:spcBef>
              <a:spcAft>
                <a:spcPts val="0"/>
              </a:spcAft>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Sau khi loại bỏ từ kéo dài, tiếp tục replace các đoạn comment xuống hàng thành 1 dòng.</a:t>
            </a:r>
          </a:p>
          <a:p>
            <a:pPr marL="285750" indent="-285750">
              <a:buFont typeface="Arial" panose="020B0604020202020204" pitchFamily="34" charset="0"/>
              <a:buChar char="•"/>
            </a:pPr>
            <a:r>
              <a:rPr lang="en-US" sz="1800">
                <a:effectLst/>
                <a:latin typeface="Times New Roman" panose="02020603050405020304" pitchFamily="18" charset="0"/>
                <a:ea typeface="Times New Roman" panose="02020603050405020304" pitchFamily="18" charset="0"/>
              </a:rPr>
              <a:t>Chuyển comment thành chữ thường.</a:t>
            </a:r>
            <a:endParaRPr lang="en-US" sz="1800">
              <a:solidFill>
                <a:schemeClr val="bg2"/>
              </a:solidFill>
              <a:effectLst/>
              <a:latin typeface="+mj-lt"/>
              <a:ea typeface="Times New Roman" panose="02020603050405020304" pitchFamily="18" charset="0"/>
            </a:endParaRPr>
          </a:p>
        </p:txBody>
      </p:sp>
      <p:pic>
        <p:nvPicPr>
          <p:cNvPr id="6" name="Picture 5">
            <a:extLst>
              <a:ext uri="{FF2B5EF4-FFF2-40B4-BE49-F238E27FC236}">
                <a16:creationId xmlns:a16="http://schemas.microsoft.com/office/drawing/2014/main" id="{0AEC16E5-3BC7-42AE-B884-A087625DE4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127" y="950825"/>
            <a:ext cx="7907746" cy="870718"/>
          </a:xfrm>
          <a:prstGeom prst="rect">
            <a:avLst/>
          </a:prstGeom>
          <a:noFill/>
          <a:ln>
            <a:noFill/>
          </a:ln>
        </p:spPr>
      </p:pic>
    </p:spTree>
    <p:extLst>
      <p:ext uri="{BB962C8B-B14F-4D97-AF65-F5344CB8AC3E}">
        <p14:creationId xmlns:p14="http://schemas.microsoft.com/office/powerpoint/2010/main" val="315634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DẤU CÂU (PUNCTUATION)</a:t>
            </a:r>
          </a:p>
        </p:txBody>
      </p:sp>
      <p:sp>
        <p:nvSpPr>
          <p:cNvPr id="28" name="TextBox 27">
            <a:extLst>
              <a:ext uri="{FF2B5EF4-FFF2-40B4-BE49-F238E27FC236}">
                <a16:creationId xmlns:a16="http://schemas.microsoft.com/office/drawing/2014/main" id="{F68B486D-F5B9-4155-B706-BFE102C22107}"/>
              </a:ext>
            </a:extLst>
          </p:cNvPr>
          <p:cNvSpPr txBox="1"/>
          <p:nvPr/>
        </p:nvSpPr>
        <p:spPr>
          <a:xfrm>
            <a:off x="674915" y="1171791"/>
            <a:ext cx="8135256" cy="1703030"/>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solidFill>
                  <a:schemeClr val="bg2"/>
                </a:solidFill>
                <a:effectLst/>
                <a:latin typeface="+mj-lt"/>
                <a:ea typeface="Times New Roman" panose="02020603050405020304" pitchFamily="18" charset="0"/>
              </a:rPr>
              <a:t>Punctuation (phép đánh dấu câu) là hệ thống các ký hiệu (! ; “ ...).</a:t>
            </a:r>
            <a:endParaRPr lang="en-US" sz="1800">
              <a:solidFill>
                <a:schemeClr val="bg2"/>
              </a:solidFill>
              <a:latin typeface="+mj-lt"/>
              <a:ea typeface="Times New Roman" panose="02020603050405020304" pitchFamily="18" charset="0"/>
            </a:endParaRPr>
          </a:p>
          <a:p>
            <a:pPr marL="285750" marR="0" indent="-285750" algn="just">
              <a:lnSpc>
                <a:spcPct val="150000"/>
              </a:lnSpc>
              <a:spcBef>
                <a:spcPts val="0"/>
              </a:spcBef>
              <a:spcAft>
                <a:spcPts val="0"/>
              </a:spcAft>
              <a:buFont typeface="Arial" panose="020B0604020202020204" pitchFamily="34" charset="0"/>
              <a:buChar char="•"/>
            </a:pPr>
            <a:r>
              <a:rPr lang="en-US" sz="1800">
                <a:solidFill>
                  <a:schemeClr val="bg2"/>
                </a:solidFill>
                <a:effectLst/>
                <a:latin typeface="+mj-lt"/>
                <a:ea typeface="Times New Roman" panose="02020603050405020304" pitchFamily="18" charset="0"/>
              </a:rPr>
              <a:t>Trong quá trình huấn luyện mô hình, việc xuất hiện dấu câu sẽ gây ảnh hưởng đến độ chính xác của mô hình.</a:t>
            </a:r>
          </a:p>
          <a:p>
            <a:pPr marR="0" algn="just">
              <a:lnSpc>
                <a:spcPct val="150000"/>
              </a:lnSpc>
              <a:spcBef>
                <a:spcPts val="0"/>
              </a:spcBef>
              <a:spcAft>
                <a:spcPts val="0"/>
              </a:spcAft>
            </a:pPr>
            <a:r>
              <a:rPr lang="en-US" sz="1800">
                <a:solidFill>
                  <a:schemeClr val="bg2"/>
                </a:solidFill>
                <a:latin typeface="+mj-lt"/>
                <a:ea typeface="Times New Roman" panose="02020603050405020304" pitchFamily="18" charset="0"/>
              </a:rPr>
              <a:t>=&gt; Loại bỏ dấu câu trong data là một điều cần thiết</a:t>
            </a:r>
            <a:endParaRPr lang="en-US" sz="1800">
              <a:solidFill>
                <a:schemeClr val="bg2"/>
              </a:solidFill>
              <a:effectLst/>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9929CF95-2622-43B2-882E-AA0C00F90E4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4915" y="3049689"/>
            <a:ext cx="7254603" cy="1720786"/>
          </a:xfrm>
          <a:prstGeom prst="rect">
            <a:avLst/>
          </a:prstGeom>
          <a:noFill/>
          <a:ln>
            <a:noFill/>
          </a:ln>
        </p:spPr>
      </p:pic>
    </p:spTree>
    <p:extLst>
      <p:ext uri="{BB962C8B-B14F-4D97-AF65-F5344CB8AC3E}">
        <p14:creationId xmlns:p14="http://schemas.microsoft.com/office/powerpoint/2010/main" val="906089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VIETNAMESE WORK SEGMENTATION</a:t>
            </a:r>
          </a:p>
        </p:txBody>
      </p:sp>
      <p:sp>
        <p:nvSpPr>
          <p:cNvPr id="28" name="TextBox 27">
            <a:extLst>
              <a:ext uri="{FF2B5EF4-FFF2-40B4-BE49-F238E27FC236}">
                <a16:creationId xmlns:a16="http://schemas.microsoft.com/office/drawing/2014/main" id="{F68B486D-F5B9-4155-B706-BFE102C22107}"/>
              </a:ext>
            </a:extLst>
          </p:cNvPr>
          <p:cNvSpPr txBox="1"/>
          <p:nvPr/>
        </p:nvSpPr>
        <p:spPr>
          <a:xfrm>
            <a:off x="674915" y="1171791"/>
            <a:ext cx="8135256" cy="3365024"/>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solidFill>
                  <a:schemeClr val="bg2"/>
                </a:solidFill>
                <a:effectLst/>
                <a:latin typeface="+mj-lt"/>
                <a:ea typeface="Times New Roman" panose="02020603050405020304" pitchFamily="18" charset="0"/>
              </a:rPr>
              <a:t>Là một bước quan trọng bậc nhất trong xử lý ngôn ngữ tự nhiên. Tiếng Việt không đơn giản như tiếng anh vì nó có thêm các từ ghép. Ví dụ : lý do, hành động, thoải mái, … Đây là các từ ghép, chúng đi với nhau tạo thành 1 từ hoàn chỉnh.</a:t>
            </a:r>
          </a:p>
          <a:p>
            <a:pPr marL="285750" marR="0" indent="-285750" algn="just">
              <a:lnSpc>
                <a:spcPct val="150000"/>
              </a:lnSpc>
              <a:spcBef>
                <a:spcPts val="0"/>
              </a:spcBef>
              <a:spcAft>
                <a:spcPts val="0"/>
              </a:spcAft>
              <a:buFont typeface="Arial" panose="020B0604020202020204" pitchFamily="34" charset="0"/>
              <a:buChar char="•"/>
            </a:pPr>
            <a:endParaRPr lang="en-US" sz="1800">
              <a:solidFill>
                <a:schemeClr val="bg2"/>
              </a:solidFill>
              <a:latin typeface="+mj-lt"/>
              <a:ea typeface="Times New Roman" panose="02020603050405020304" pitchFamily="18" charset="0"/>
            </a:endParaRPr>
          </a:p>
          <a:p>
            <a:pPr marL="285750" marR="0" indent="-285750" algn="just">
              <a:lnSpc>
                <a:spcPct val="150000"/>
              </a:lnSpc>
              <a:spcBef>
                <a:spcPts val="0"/>
              </a:spcBef>
              <a:spcAft>
                <a:spcPts val="0"/>
              </a:spcAft>
              <a:buFont typeface="Arial" panose="020B0604020202020204" pitchFamily="34" charset="0"/>
              <a:buChar char="•"/>
            </a:pPr>
            <a:r>
              <a:rPr lang="fr-FR" sz="1800">
                <a:solidFill>
                  <a:schemeClr val="bg2"/>
                </a:solidFill>
                <a:effectLst/>
                <a:latin typeface="+mj-lt"/>
                <a:ea typeface="Times New Roman" panose="02020603050405020304" pitchFamily="18" charset="0"/>
              </a:rPr>
              <a:t>VnTokenizer là gói thư viện hỗ trợ việc phân tách ngữ nghĩa của từ, đưa ra chính xác các cặp từ trong 1 câu :</a:t>
            </a:r>
            <a:endParaRPr lang="en-US" sz="1800">
              <a:solidFill>
                <a:schemeClr val="bg2"/>
              </a:solidFill>
              <a:effectLst/>
              <a:latin typeface="+mj-lt"/>
              <a:ea typeface="Times New Roman" panose="02020603050405020304" pitchFamily="18" charset="0"/>
            </a:endParaRPr>
          </a:p>
          <a:p>
            <a:pPr marR="0" algn="just">
              <a:lnSpc>
                <a:spcPct val="150000"/>
              </a:lnSpc>
              <a:spcBef>
                <a:spcPts val="0"/>
              </a:spcBef>
              <a:spcAft>
                <a:spcPts val="0"/>
              </a:spcAft>
            </a:pPr>
            <a:r>
              <a:rPr lang="en-US" sz="1800">
                <a:solidFill>
                  <a:schemeClr val="bg2"/>
                </a:solidFill>
                <a:effectLst/>
                <a:latin typeface="+mj-lt"/>
                <a:ea typeface="Times New Roman" panose="02020603050405020304" pitchFamily="18" charset="0"/>
              </a:rPr>
              <a:t>			Lệnh cài đặt: </a:t>
            </a:r>
            <a:r>
              <a:rPr lang="en-US" sz="1800" i="1">
                <a:solidFill>
                  <a:schemeClr val="bg2"/>
                </a:solidFill>
                <a:effectLst/>
                <a:latin typeface="+mj-lt"/>
                <a:ea typeface="Times New Roman" panose="02020603050405020304" pitchFamily="18" charset="0"/>
              </a:rPr>
              <a:t>pip install pyvi</a:t>
            </a:r>
            <a:endParaRPr lang="en-US" sz="1800">
              <a:solidFill>
                <a:schemeClr val="bg2"/>
              </a:solidFill>
              <a:effectLst/>
              <a:latin typeface="+mj-lt"/>
              <a:ea typeface="Times New Roman" panose="02020603050405020304" pitchFamily="18" charset="0"/>
            </a:endParaRPr>
          </a:p>
        </p:txBody>
      </p:sp>
    </p:spTree>
    <p:extLst>
      <p:ext uri="{BB962C8B-B14F-4D97-AF65-F5344CB8AC3E}">
        <p14:creationId xmlns:p14="http://schemas.microsoft.com/office/powerpoint/2010/main" val="3090848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VIETNAMESE WORK SEGMENTATION</a:t>
            </a:r>
          </a:p>
        </p:txBody>
      </p:sp>
      <p:pic>
        <p:nvPicPr>
          <p:cNvPr id="4" name="Picture 3">
            <a:extLst>
              <a:ext uri="{FF2B5EF4-FFF2-40B4-BE49-F238E27FC236}">
                <a16:creationId xmlns:a16="http://schemas.microsoft.com/office/drawing/2014/main" id="{7C6AB5D3-AED2-4A13-9053-4AD414CF77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58515" y="1171791"/>
            <a:ext cx="5785485" cy="3219721"/>
          </a:xfrm>
          <a:prstGeom prst="rect">
            <a:avLst/>
          </a:prstGeom>
          <a:noFill/>
          <a:ln>
            <a:noFill/>
          </a:ln>
        </p:spPr>
      </p:pic>
      <p:sp>
        <p:nvSpPr>
          <p:cNvPr id="5" name="TextBox 4">
            <a:extLst>
              <a:ext uri="{FF2B5EF4-FFF2-40B4-BE49-F238E27FC236}">
                <a16:creationId xmlns:a16="http://schemas.microsoft.com/office/drawing/2014/main" id="{473FF127-2576-43C4-B8AF-55672522F1A2}"/>
              </a:ext>
            </a:extLst>
          </p:cNvPr>
          <p:cNvSpPr txBox="1"/>
          <p:nvPr/>
        </p:nvSpPr>
        <p:spPr>
          <a:xfrm>
            <a:off x="87085" y="1062933"/>
            <a:ext cx="3069771" cy="3365024"/>
          </a:xfrm>
          <a:prstGeom prst="rect">
            <a:avLst/>
          </a:prstGeom>
          <a:noFill/>
        </p:spPr>
        <p:txBody>
          <a:bodyPr wrap="square">
            <a:spAutoFit/>
          </a:bodyPr>
          <a:lstStyle/>
          <a:p>
            <a:pPr marR="0" algn="just">
              <a:lnSpc>
                <a:spcPct val="150000"/>
              </a:lnSpc>
              <a:spcBef>
                <a:spcPts val="0"/>
              </a:spcBef>
              <a:spcAft>
                <a:spcPts val="0"/>
              </a:spcAft>
            </a:pPr>
            <a:r>
              <a:rPr lang="en-US" sz="1800">
                <a:solidFill>
                  <a:schemeClr val="bg2"/>
                </a:solidFill>
                <a:effectLst/>
                <a:latin typeface="+mj-lt"/>
                <a:ea typeface="Times New Roman" panose="02020603050405020304" pitchFamily="18" charset="0"/>
              </a:rPr>
              <a:t>Sau khi áp dụng thư viện ra được các cặp từ ghép, nói chúng với nhau bằng dấu “_”. Tiếp theo loại bỏ mấy ký tự thừa và áp dụng </a:t>
            </a:r>
            <a:r>
              <a:rPr lang="en-US" sz="1800" i="1">
                <a:solidFill>
                  <a:schemeClr val="bg2"/>
                </a:solidFill>
                <a:effectLst/>
                <a:latin typeface="+mj-lt"/>
                <a:ea typeface="Times New Roman" panose="02020603050405020304" pitchFamily="18" charset="0"/>
              </a:rPr>
              <a:t>work_tokenize</a:t>
            </a:r>
            <a:r>
              <a:rPr lang="en-US" sz="1800">
                <a:solidFill>
                  <a:schemeClr val="bg2"/>
                </a:solidFill>
                <a:effectLst/>
                <a:latin typeface="+mj-lt"/>
                <a:ea typeface="Times New Roman" panose="02020603050405020304" pitchFamily="18" charset="0"/>
              </a:rPr>
              <a:t> của thư viện underthesea</a:t>
            </a:r>
            <a:r>
              <a:rPr lang="en-US" sz="1800" b="1">
                <a:solidFill>
                  <a:schemeClr val="bg2"/>
                </a:solidFill>
                <a:effectLst/>
                <a:latin typeface="+mj-lt"/>
                <a:ea typeface="Times New Roman" panose="02020603050405020304" pitchFamily="18" charset="0"/>
              </a:rPr>
              <a:t> </a:t>
            </a:r>
            <a:r>
              <a:rPr lang="en-US" sz="1800">
                <a:solidFill>
                  <a:schemeClr val="bg2"/>
                </a:solidFill>
                <a:effectLst/>
                <a:latin typeface="+mj-lt"/>
                <a:ea typeface="Times New Roman" panose="02020603050405020304" pitchFamily="18" charset="0"/>
              </a:rPr>
              <a:t>để tìm kiếm 1 lần nữa các từ kép.</a:t>
            </a:r>
          </a:p>
        </p:txBody>
      </p:sp>
    </p:spTree>
    <p:extLst>
      <p:ext uri="{BB962C8B-B14F-4D97-AF65-F5344CB8AC3E}">
        <p14:creationId xmlns:p14="http://schemas.microsoft.com/office/powerpoint/2010/main" val="415151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87" name="Google Shape;2187;p43"/>
          <p:cNvSpPr txBox="1">
            <a:spLocks noGrp="1"/>
          </p:cNvSpPr>
          <p:nvPr>
            <p:ph type="ctrTitle"/>
          </p:nvPr>
        </p:nvSpPr>
        <p:spPr>
          <a:xfrm>
            <a:off x="1914879" y="2911992"/>
            <a:ext cx="5314242"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HUẤN LUYỆN MÔ HÌNH</a:t>
            </a:r>
            <a:br>
              <a:rPr lang="en" b="1">
                <a:latin typeface="+mj-lt"/>
              </a:rPr>
            </a:br>
            <a:r>
              <a:rPr lang="en" b="1">
                <a:latin typeface="+mj-lt"/>
              </a:rPr>
              <a:t>(TRAINING MODEL)</a:t>
            </a:r>
            <a:endParaRPr b="1">
              <a:latin typeface="+mj-lt"/>
            </a:endParaRPr>
          </a:p>
        </p:txBody>
      </p:sp>
    </p:spTree>
    <p:extLst>
      <p:ext uri="{BB962C8B-B14F-4D97-AF65-F5344CB8AC3E}">
        <p14:creationId xmlns:p14="http://schemas.microsoft.com/office/powerpoint/2010/main" val="287799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KHAI BÁO THƯ VIỆN &amp; ĐƯỜNG DẪN FILE</a:t>
            </a:r>
          </a:p>
        </p:txBody>
      </p:sp>
      <p:sp>
        <p:nvSpPr>
          <p:cNvPr id="28" name="TextBox 27">
            <a:extLst>
              <a:ext uri="{FF2B5EF4-FFF2-40B4-BE49-F238E27FC236}">
                <a16:creationId xmlns:a16="http://schemas.microsoft.com/office/drawing/2014/main" id="{F68B486D-F5B9-4155-B706-BFE102C22107}"/>
              </a:ext>
            </a:extLst>
          </p:cNvPr>
          <p:cNvSpPr txBox="1"/>
          <p:nvPr/>
        </p:nvSpPr>
        <p:spPr>
          <a:xfrm>
            <a:off x="674915" y="1171791"/>
            <a:ext cx="8135256" cy="2221121"/>
          </a:xfrm>
          <a:prstGeom prst="rect">
            <a:avLst/>
          </a:prstGeom>
          <a:noFill/>
        </p:spPr>
        <p:txBody>
          <a:bodyPr wrap="square">
            <a:spAutoFit/>
          </a:bodyPr>
          <a:lstStyle/>
          <a:p>
            <a:pPr marL="0" marR="0" indent="457200" algn="just">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Khai báo đường dẫn lưu file và import các thư viện cần thiết, cụ thể dataset được chọn làm data training:</a:t>
            </a:r>
          </a:p>
          <a:p>
            <a:pPr marL="285750" marR="0" lvl="0" indent="-285750" algn="just">
              <a:lnSpc>
                <a:spcPct val="150000"/>
              </a:lnSpc>
              <a:spcBef>
                <a:spcPts val="0"/>
              </a:spcBef>
              <a:spcAft>
                <a:spcPts val="0"/>
              </a:spcAft>
              <a:buFont typeface="Wingdings" panose="05000000000000000000" pitchFamily="2" charset="2"/>
              <a:buChar char="ü"/>
            </a:pPr>
            <a:r>
              <a:rPr lang="en-US" sz="1800">
                <a:effectLst/>
                <a:latin typeface="Times New Roman" panose="02020603050405020304" pitchFamily="18" charset="0"/>
                <a:ea typeface="Calibri" panose="020F0502020204030204" pitchFamily="34" charset="0"/>
                <a:cs typeface="Times New Roman" panose="02020603050405020304" pitchFamily="18" charset="0"/>
              </a:rPr>
              <a:t>train_nor_811.xlsx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a:lnSpc>
                <a:spcPct val="150000"/>
              </a:lnSpc>
              <a:spcBef>
                <a:spcPts val="0"/>
              </a:spcBef>
              <a:spcAft>
                <a:spcPts val="800"/>
              </a:spcAft>
              <a:buFont typeface="Wingdings" panose="05000000000000000000" pitchFamily="2" charset="2"/>
              <a:buChar char="ü"/>
            </a:pPr>
            <a:r>
              <a:rPr lang="en-US" sz="1800">
                <a:effectLst/>
                <a:latin typeface="Times New Roman" panose="02020603050405020304" pitchFamily="18" charset="0"/>
                <a:ea typeface="Calibri" panose="020F0502020204030204" pitchFamily="34" charset="0"/>
                <a:cs typeface="Times New Roman" panose="02020603050405020304" pitchFamily="18" charset="0"/>
              </a:rPr>
              <a:t>valid_nor_811.xlsx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gn="just">
              <a:lnSpc>
                <a:spcPct val="150000"/>
              </a:lnSpc>
              <a:spcBef>
                <a:spcPts val="0"/>
              </a:spcBef>
              <a:spcAft>
                <a:spcPts val="0"/>
              </a:spcAft>
              <a:buFont typeface="Arial" panose="020B0604020202020204" pitchFamily="34" charset="0"/>
              <a:buChar char="•"/>
            </a:pPr>
            <a:endParaRPr lang="en-US" sz="1800">
              <a:solidFill>
                <a:schemeClr val="bg2"/>
              </a:solidFill>
              <a:effectLst/>
              <a:latin typeface="+mj-lt"/>
              <a:ea typeface="Times New Roman" panose="02020603050405020304" pitchFamily="18" charset="0"/>
            </a:endParaRPr>
          </a:p>
        </p:txBody>
      </p:sp>
      <p:pic>
        <p:nvPicPr>
          <p:cNvPr id="4" name="Picture 3">
            <a:extLst>
              <a:ext uri="{FF2B5EF4-FFF2-40B4-BE49-F238E27FC236}">
                <a16:creationId xmlns:a16="http://schemas.microsoft.com/office/drawing/2014/main" id="{2EDC93CC-0825-4F56-9C81-06DA88E8D7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35084" y="1930400"/>
            <a:ext cx="5914573" cy="3062514"/>
          </a:xfrm>
          <a:prstGeom prst="rect">
            <a:avLst/>
          </a:prstGeom>
          <a:noFill/>
          <a:ln>
            <a:noFill/>
          </a:ln>
        </p:spPr>
      </p:pic>
    </p:spTree>
    <p:extLst>
      <p:ext uri="{BB962C8B-B14F-4D97-AF65-F5344CB8AC3E}">
        <p14:creationId xmlns:p14="http://schemas.microsoft.com/office/powerpoint/2010/main" val="2502964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ĐỌC FILE VÀ PHÂN TÁCH FEATUTE &amp; LABEL</a:t>
            </a:r>
          </a:p>
        </p:txBody>
      </p:sp>
      <p:sp>
        <p:nvSpPr>
          <p:cNvPr id="28" name="TextBox 27">
            <a:extLst>
              <a:ext uri="{FF2B5EF4-FFF2-40B4-BE49-F238E27FC236}">
                <a16:creationId xmlns:a16="http://schemas.microsoft.com/office/drawing/2014/main" id="{F68B486D-F5B9-4155-B706-BFE102C22107}"/>
              </a:ext>
            </a:extLst>
          </p:cNvPr>
          <p:cNvSpPr txBox="1"/>
          <p:nvPr/>
        </p:nvSpPr>
        <p:spPr>
          <a:xfrm>
            <a:off x="355601" y="2354706"/>
            <a:ext cx="3374571" cy="873252"/>
          </a:xfrm>
          <a:prstGeom prst="rect">
            <a:avLst/>
          </a:prstGeom>
          <a:noFill/>
        </p:spPr>
        <p:txBody>
          <a:bodyPr wrap="square">
            <a:spAutoFit/>
          </a:bodyPr>
          <a:lstStyle/>
          <a:p>
            <a:pPr marR="0" algn="just">
              <a:lnSpc>
                <a:spcPct val="150000"/>
              </a:lnSpc>
              <a:spcBef>
                <a:spcPts val="0"/>
              </a:spcBef>
              <a:spcAft>
                <a:spcPts val="0"/>
              </a:spcAft>
            </a:pPr>
            <a:r>
              <a:rPr lang="en-US" sz="1800">
                <a:solidFill>
                  <a:schemeClr val="bg2"/>
                </a:solidFill>
                <a:effectLst/>
                <a:latin typeface="+mj-lt"/>
                <a:ea typeface="Times New Roman" panose="02020603050405020304" pitchFamily="18" charset="0"/>
              </a:rPr>
              <a:t>Đọc dataset, phân tách label và feature trong 2 tập dataset.</a:t>
            </a:r>
          </a:p>
        </p:txBody>
      </p:sp>
      <p:pic>
        <p:nvPicPr>
          <p:cNvPr id="5" name="Picture 4">
            <a:extLst>
              <a:ext uri="{FF2B5EF4-FFF2-40B4-BE49-F238E27FC236}">
                <a16:creationId xmlns:a16="http://schemas.microsoft.com/office/drawing/2014/main" id="{4A054EF8-BE2C-4555-A2DD-851EFC4229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84320" y="1052286"/>
            <a:ext cx="5059680" cy="4091214"/>
          </a:xfrm>
          <a:prstGeom prst="rect">
            <a:avLst/>
          </a:prstGeom>
          <a:noFill/>
          <a:ln>
            <a:noFill/>
          </a:ln>
        </p:spPr>
      </p:pic>
    </p:spTree>
    <p:extLst>
      <p:ext uri="{BB962C8B-B14F-4D97-AF65-F5344CB8AC3E}">
        <p14:creationId xmlns:p14="http://schemas.microsoft.com/office/powerpoint/2010/main" val="23261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mj-lt"/>
              </a:rPr>
              <a:t>NỘI DUNG BÁO CÁO</a:t>
            </a:r>
            <a:endParaRPr b="1">
              <a:latin typeface="+mj-lt"/>
            </a:endParaRPr>
          </a:p>
        </p:txBody>
      </p:sp>
      <p:pic>
        <p:nvPicPr>
          <p:cNvPr id="2142" name="Google Shape;2142;p40"/>
          <p:cNvPicPr preferRelativeResize="0"/>
          <p:nvPr/>
        </p:nvPicPr>
        <p:blipFill>
          <a:blip r:embed="rId3">
            <a:alphaModFix amt="64000"/>
          </a:blip>
          <a:stretch>
            <a:fillRect/>
          </a:stretch>
        </p:blipFill>
        <p:spPr>
          <a:xfrm>
            <a:off x="4789005" y="3207197"/>
            <a:ext cx="842174" cy="708408"/>
          </a:xfrm>
          <a:prstGeom prst="rect">
            <a:avLst/>
          </a:prstGeom>
          <a:noFill/>
          <a:ln>
            <a:noFill/>
          </a:ln>
        </p:spPr>
      </p:pic>
      <p:pic>
        <p:nvPicPr>
          <p:cNvPr id="2143" name="Google Shape;2143;p40"/>
          <p:cNvPicPr preferRelativeResize="0"/>
          <p:nvPr/>
        </p:nvPicPr>
        <p:blipFill>
          <a:blip r:embed="rId4">
            <a:alphaModFix amt="82000"/>
          </a:blip>
          <a:stretch>
            <a:fillRect/>
          </a:stretch>
        </p:blipFill>
        <p:spPr>
          <a:xfrm>
            <a:off x="1773887" y="3180397"/>
            <a:ext cx="842174" cy="708408"/>
          </a:xfrm>
          <a:prstGeom prst="rect">
            <a:avLst/>
          </a:prstGeom>
          <a:noFill/>
          <a:ln>
            <a:noFill/>
          </a:ln>
        </p:spPr>
      </p:pic>
      <p:pic>
        <p:nvPicPr>
          <p:cNvPr id="2145" name="Google Shape;2145;p40"/>
          <p:cNvPicPr preferRelativeResize="0"/>
          <p:nvPr/>
        </p:nvPicPr>
        <p:blipFill>
          <a:blip r:embed="rId3">
            <a:alphaModFix amt="64000"/>
          </a:blip>
          <a:stretch>
            <a:fillRect/>
          </a:stretch>
        </p:blipFill>
        <p:spPr>
          <a:xfrm>
            <a:off x="759925" y="1601697"/>
            <a:ext cx="842174" cy="708408"/>
          </a:xfrm>
          <a:prstGeom prst="rect">
            <a:avLst/>
          </a:prstGeom>
          <a:noFill/>
          <a:ln>
            <a:noFill/>
          </a:ln>
        </p:spPr>
      </p:pic>
      <p:pic>
        <p:nvPicPr>
          <p:cNvPr id="2146" name="Google Shape;2146;p40"/>
          <p:cNvPicPr preferRelativeResize="0"/>
          <p:nvPr/>
        </p:nvPicPr>
        <p:blipFill>
          <a:blip r:embed="rId3">
            <a:alphaModFix amt="64000"/>
          </a:blip>
          <a:stretch>
            <a:fillRect/>
          </a:stretch>
        </p:blipFill>
        <p:spPr>
          <a:xfrm>
            <a:off x="5822959" y="1601700"/>
            <a:ext cx="842174" cy="708400"/>
          </a:xfrm>
          <a:prstGeom prst="rect">
            <a:avLst/>
          </a:prstGeom>
          <a:noFill/>
          <a:ln>
            <a:noFill/>
          </a:ln>
        </p:spPr>
      </p:pic>
      <p:pic>
        <p:nvPicPr>
          <p:cNvPr id="2147" name="Google Shape;2147;p40"/>
          <p:cNvPicPr preferRelativeResize="0"/>
          <p:nvPr/>
        </p:nvPicPr>
        <p:blipFill>
          <a:blip r:embed="rId4">
            <a:alphaModFix amt="82000"/>
          </a:blip>
          <a:stretch>
            <a:fillRect/>
          </a:stretch>
        </p:blipFill>
        <p:spPr>
          <a:xfrm>
            <a:off x="3294234" y="1601697"/>
            <a:ext cx="842174" cy="708408"/>
          </a:xfrm>
          <a:prstGeom prst="rect">
            <a:avLst/>
          </a:prstGeom>
          <a:noFill/>
          <a:ln>
            <a:noFill/>
          </a:ln>
        </p:spPr>
      </p:pic>
      <p:sp>
        <p:nvSpPr>
          <p:cNvPr id="2148" name="Google Shape;2148;p40"/>
          <p:cNvSpPr txBox="1">
            <a:spLocks noGrp="1"/>
          </p:cNvSpPr>
          <p:nvPr>
            <p:ph type="title"/>
          </p:nvPr>
        </p:nvSpPr>
        <p:spPr>
          <a:xfrm>
            <a:off x="4664791" y="32591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50" name="Google Shape;2150;p40"/>
          <p:cNvSpPr txBox="1">
            <a:spLocks noGrp="1"/>
          </p:cNvSpPr>
          <p:nvPr>
            <p:ph type="title" idx="3"/>
          </p:nvPr>
        </p:nvSpPr>
        <p:spPr>
          <a:xfrm>
            <a:off x="5697526"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1" name="Google Shape;2151;p40"/>
          <p:cNvSpPr txBox="1">
            <a:spLocks noGrp="1"/>
          </p:cNvSpPr>
          <p:nvPr>
            <p:ph type="title" idx="4"/>
          </p:nvPr>
        </p:nvSpPr>
        <p:spPr>
          <a:xfrm>
            <a:off x="1651244" y="32591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52" name="Google Shape;2152;p40"/>
          <p:cNvSpPr txBox="1">
            <a:spLocks noGrp="1"/>
          </p:cNvSpPr>
          <p:nvPr>
            <p:ph type="title" idx="5"/>
          </p:nvPr>
        </p:nvSpPr>
        <p:spPr>
          <a:xfrm>
            <a:off x="637282"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3" name="Google Shape;2153;p40"/>
          <p:cNvSpPr txBox="1">
            <a:spLocks noGrp="1"/>
          </p:cNvSpPr>
          <p:nvPr>
            <p:ph type="title" idx="6"/>
          </p:nvPr>
        </p:nvSpPr>
        <p:spPr>
          <a:xfrm>
            <a:off x="3170031"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4" name="Google Shape;2154;p40"/>
          <p:cNvSpPr txBox="1">
            <a:spLocks noGrp="1"/>
          </p:cNvSpPr>
          <p:nvPr>
            <p:ph type="ctrTitle" idx="7"/>
          </p:nvPr>
        </p:nvSpPr>
        <p:spPr>
          <a:xfrm>
            <a:off x="5725069" y="3465605"/>
            <a:ext cx="2698931"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j-lt"/>
              </a:rPr>
              <a:t>Thực nghiệm trên dữ liệu crawl</a:t>
            </a:r>
            <a:endParaRPr b="1">
              <a:latin typeface="+mj-lt"/>
            </a:endParaRPr>
          </a:p>
        </p:txBody>
      </p:sp>
      <p:sp>
        <p:nvSpPr>
          <p:cNvPr id="2158" name="Google Shape;2158;p40"/>
          <p:cNvSpPr txBox="1">
            <a:spLocks noGrp="1"/>
          </p:cNvSpPr>
          <p:nvPr>
            <p:ph type="ctrTitle" idx="13"/>
          </p:nvPr>
        </p:nvSpPr>
        <p:spPr>
          <a:xfrm>
            <a:off x="6659842" y="1850829"/>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mj-lt"/>
              </a:rPr>
              <a:t>Huấn luyện mô hình</a:t>
            </a:r>
            <a:endParaRPr b="1">
              <a:latin typeface="+mj-lt"/>
            </a:endParaRPr>
          </a:p>
        </p:txBody>
      </p:sp>
      <p:sp>
        <p:nvSpPr>
          <p:cNvPr id="2160" name="Google Shape;2160;p40"/>
          <p:cNvSpPr txBox="1">
            <a:spLocks noGrp="1"/>
          </p:cNvSpPr>
          <p:nvPr>
            <p:ph type="ctrTitle" idx="15"/>
          </p:nvPr>
        </p:nvSpPr>
        <p:spPr>
          <a:xfrm>
            <a:off x="2639539" y="3441706"/>
            <a:ext cx="2036909"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mj-lt"/>
              </a:rPr>
              <a:t>Dữ liệu thử nghiệm</a:t>
            </a:r>
            <a:endParaRPr b="1">
              <a:latin typeface="+mj-lt"/>
            </a:endParaRPr>
          </a:p>
        </p:txBody>
      </p:sp>
      <p:sp>
        <p:nvSpPr>
          <p:cNvPr id="2162" name="Google Shape;2162;p40"/>
          <p:cNvSpPr txBox="1">
            <a:spLocks noGrp="1"/>
          </p:cNvSpPr>
          <p:nvPr>
            <p:ph type="ctrTitle" idx="17"/>
          </p:nvPr>
        </p:nvSpPr>
        <p:spPr>
          <a:xfrm>
            <a:off x="1580134" y="1860100"/>
            <a:ext cx="1651383"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j-lt"/>
              </a:rPr>
              <a:t>Thu thập dữ liệu</a:t>
            </a:r>
            <a:endParaRPr b="1">
              <a:latin typeface="+mj-lt"/>
            </a:endParaRPr>
          </a:p>
        </p:txBody>
      </p:sp>
      <p:sp>
        <p:nvSpPr>
          <p:cNvPr id="2164" name="Google Shape;2164;p40"/>
          <p:cNvSpPr txBox="1">
            <a:spLocks noGrp="1"/>
          </p:cNvSpPr>
          <p:nvPr>
            <p:ph type="ctrTitle" idx="19"/>
          </p:nvPr>
        </p:nvSpPr>
        <p:spPr>
          <a:xfrm>
            <a:off x="4133214" y="2180202"/>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j-lt"/>
              </a:rPr>
              <a:t>Tiền xử lý dữ liệu (preprocessing data)</a:t>
            </a:r>
            <a:endParaRPr b="1">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PREPROCESSING DATA CHO 2 TẬP DATASET</a:t>
            </a:r>
          </a:p>
        </p:txBody>
      </p:sp>
      <p:sp>
        <p:nvSpPr>
          <p:cNvPr id="28" name="TextBox 27">
            <a:extLst>
              <a:ext uri="{FF2B5EF4-FFF2-40B4-BE49-F238E27FC236}">
                <a16:creationId xmlns:a16="http://schemas.microsoft.com/office/drawing/2014/main" id="{F68B486D-F5B9-4155-B706-BFE102C22107}"/>
              </a:ext>
            </a:extLst>
          </p:cNvPr>
          <p:cNvSpPr txBox="1"/>
          <p:nvPr/>
        </p:nvSpPr>
        <p:spPr>
          <a:xfrm>
            <a:off x="816430" y="2420020"/>
            <a:ext cx="3374571" cy="872034"/>
          </a:xfrm>
          <a:prstGeom prst="rect">
            <a:avLst/>
          </a:prstGeom>
          <a:noFill/>
        </p:spPr>
        <p:txBody>
          <a:bodyPr wrap="square">
            <a:spAutoFit/>
          </a:bodyPr>
          <a:lstStyle/>
          <a:p>
            <a:pPr marR="0" algn="just">
              <a:lnSpc>
                <a:spcPct val="150000"/>
              </a:lnSpc>
              <a:spcBef>
                <a:spcPts val="0"/>
              </a:spcBef>
              <a:spcAft>
                <a:spcPts val="0"/>
              </a:spcAft>
            </a:pPr>
            <a:r>
              <a:rPr lang="en-US" sz="1800">
                <a:solidFill>
                  <a:schemeClr val="bg2"/>
                </a:solidFill>
                <a:effectLst/>
                <a:latin typeface="+mj-lt"/>
                <a:ea typeface="Times New Roman" panose="02020603050405020304" pitchFamily="18" charset="0"/>
              </a:rPr>
              <a:t>Preprocessing data cho 2 tập dataset trên.</a:t>
            </a:r>
          </a:p>
        </p:txBody>
      </p:sp>
      <p:pic>
        <p:nvPicPr>
          <p:cNvPr id="6" name="Picture 5">
            <a:extLst>
              <a:ext uri="{FF2B5EF4-FFF2-40B4-BE49-F238E27FC236}">
                <a16:creationId xmlns:a16="http://schemas.microsoft.com/office/drawing/2014/main" id="{8EAC328D-0501-48D9-96E3-A897FCAF30F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012811"/>
            <a:ext cx="4191000" cy="4130689"/>
          </a:xfrm>
          <a:prstGeom prst="rect">
            <a:avLst/>
          </a:prstGeom>
          <a:noFill/>
          <a:ln>
            <a:noFill/>
          </a:ln>
        </p:spPr>
      </p:pic>
    </p:spTree>
    <p:extLst>
      <p:ext uri="{BB962C8B-B14F-4D97-AF65-F5344CB8AC3E}">
        <p14:creationId xmlns:p14="http://schemas.microsoft.com/office/powerpoint/2010/main" val="3428856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GỘP 2 DATASET THÀNH TRAINING DATASET</a:t>
            </a:r>
          </a:p>
        </p:txBody>
      </p:sp>
      <p:sp>
        <p:nvSpPr>
          <p:cNvPr id="28" name="TextBox 27">
            <a:extLst>
              <a:ext uri="{FF2B5EF4-FFF2-40B4-BE49-F238E27FC236}">
                <a16:creationId xmlns:a16="http://schemas.microsoft.com/office/drawing/2014/main" id="{F68B486D-F5B9-4155-B706-BFE102C22107}"/>
              </a:ext>
            </a:extLst>
          </p:cNvPr>
          <p:cNvSpPr txBox="1"/>
          <p:nvPr/>
        </p:nvSpPr>
        <p:spPr>
          <a:xfrm>
            <a:off x="214088" y="1440428"/>
            <a:ext cx="2906484" cy="2534027"/>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solidFill>
                  <a:schemeClr val="bg2"/>
                </a:solidFill>
                <a:latin typeface="+mj-lt"/>
                <a:ea typeface="Times New Roman" panose="02020603050405020304" pitchFamily="18" charset="0"/>
              </a:rPr>
              <a:t>Gộp 2 dataset thành training dataset.</a:t>
            </a:r>
          </a:p>
          <a:p>
            <a:pPr marL="285750" marR="0" indent="-285750" algn="just">
              <a:lnSpc>
                <a:spcPct val="150000"/>
              </a:lnSpc>
              <a:spcBef>
                <a:spcPts val="0"/>
              </a:spcBef>
              <a:spcAft>
                <a:spcPts val="0"/>
              </a:spcAft>
              <a:buFont typeface="Arial" panose="020B0604020202020204" pitchFamily="34" charset="0"/>
              <a:buChar char="•"/>
            </a:pPr>
            <a:endParaRPr lang="en-US" sz="1800">
              <a:solidFill>
                <a:schemeClr val="bg2"/>
              </a:solidFill>
              <a:latin typeface="+mj-lt"/>
              <a:ea typeface="Times New Roman" panose="02020603050405020304" pitchFamily="18" charset="0"/>
            </a:endParaRPr>
          </a:p>
          <a:p>
            <a:pPr marL="285750" marR="0" indent="-285750" algn="just">
              <a:lnSpc>
                <a:spcPct val="150000"/>
              </a:lnSpc>
              <a:spcBef>
                <a:spcPts val="0"/>
              </a:spcBef>
              <a:spcAft>
                <a:spcPts val="0"/>
              </a:spcAft>
              <a:buFont typeface="Arial" panose="020B0604020202020204" pitchFamily="34" charset="0"/>
              <a:buChar char="•"/>
            </a:pPr>
            <a:r>
              <a:rPr lang="en-US" sz="1800">
                <a:solidFill>
                  <a:schemeClr val="bg2"/>
                </a:solidFill>
                <a:effectLst/>
                <a:latin typeface="+mj-lt"/>
                <a:ea typeface="Times New Roman" panose="02020603050405020304" pitchFamily="18" charset="0"/>
              </a:rPr>
              <a:t>Dùng tfidf vectorizer để trích xuất feature thành vector.</a:t>
            </a:r>
          </a:p>
        </p:txBody>
      </p:sp>
      <p:pic>
        <p:nvPicPr>
          <p:cNvPr id="5" name="Picture 4">
            <a:extLst>
              <a:ext uri="{FF2B5EF4-FFF2-40B4-BE49-F238E27FC236}">
                <a16:creationId xmlns:a16="http://schemas.microsoft.com/office/drawing/2014/main" id="{E3E3D6E8-88AC-4A94-A1D9-768696F74F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58515" y="1282847"/>
            <a:ext cx="5785485" cy="1400810"/>
          </a:xfrm>
          <a:prstGeom prst="rect">
            <a:avLst/>
          </a:prstGeom>
          <a:noFill/>
          <a:ln>
            <a:noFill/>
          </a:ln>
        </p:spPr>
      </p:pic>
      <p:pic>
        <p:nvPicPr>
          <p:cNvPr id="7" name="Picture 6">
            <a:extLst>
              <a:ext uri="{FF2B5EF4-FFF2-40B4-BE49-F238E27FC236}">
                <a16:creationId xmlns:a16="http://schemas.microsoft.com/office/drawing/2014/main" id="{CCA8E605-04B1-4F82-8D83-978A7C1A83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60420" y="2727960"/>
            <a:ext cx="5783580" cy="2415540"/>
          </a:xfrm>
          <a:prstGeom prst="rect">
            <a:avLst/>
          </a:prstGeom>
          <a:noFill/>
          <a:ln>
            <a:noFill/>
          </a:ln>
        </p:spPr>
      </p:pic>
    </p:spTree>
    <p:extLst>
      <p:ext uri="{BB962C8B-B14F-4D97-AF65-F5344CB8AC3E}">
        <p14:creationId xmlns:p14="http://schemas.microsoft.com/office/powerpoint/2010/main" val="1387152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GỘP 2 DATASET THÀNH TRAINING DATASET</a:t>
            </a:r>
          </a:p>
        </p:txBody>
      </p:sp>
      <p:pic>
        <p:nvPicPr>
          <p:cNvPr id="6" name="Picture 5">
            <a:extLst>
              <a:ext uri="{FF2B5EF4-FFF2-40B4-BE49-F238E27FC236}">
                <a16:creationId xmlns:a16="http://schemas.microsoft.com/office/drawing/2014/main" id="{F2D32A69-5E8E-4034-8A29-C9071016F30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58058" y="1233491"/>
            <a:ext cx="4678680" cy="1799995"/>
          </a:xfrm>
          <a:prstGeom prst="rect">
            <a:avLst/>
          </a:prstGeom>
          <a:noFill/>
          <a:ln>
            <a:noFill/>
          </a:ln>
        </p:spPr>
      </p:pic>
      <p:pic>
        <p:nvPicPr>
          <p:cNvPr id="8" name="Picture 7">
            <a:extLst>
              <a:ext uri="{FF2B5EF4-FFF2-40B4-BE49-F238E27FC236}">
                <a16:creationId xmlns:a16="http://schemas.microsoft.com/office/drawing/2014/main" id="{ABF287E7-23FF-4D9E-B700-0E13326AA93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780967" y="3040743"/>
            <a:ext cx="5355771" cy="2110014"/>
          </a:xfrm>
          <a:prstGeom prst="rect">
            <a:avLst/>
          </a:prstGeom>
          <a:noFill/>
          <a:ln>
            <a:noFill/>
          </a:ln>
        </p:spPr>
      </p:pic>
      <p:sp>
        <p:nvSpPr>
          <p:cNvPr id="9" name="TextBox 8">
            <a:extLst>
              <a:ext uri="{FF2B5EF4-FFF2-40B4-BE49-F238E27FC236}">
                <a16:creationId xmlns:a16="http://schemas.microsoft.com/office/drawing/2014/main" id="{257684CE-BF5D-4E2D-95E1-40703FE6FF66}"/>
              </a:ext>
            </a:extLst>
          </p:cNvPr>
          <p:cNvSpPr txBox="1"/>
          <p:nvPr/>
        </p:nvSpPr>
        <p:spPr>
          <a:xfrm>
            <a:off x="475345" y="1440428"/>
            <a:ext cx="2906484" cy="2949525"/>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solidFill>
                  <a:schemeClr val="bg2"/>
                </a:solidFill>
                <a:latin typeface="+mj-lt"/>
                <a:ea typeface="Times New Roman" panose="02020603050405020304" pitchFamily="18" charset="0"/>
              </a:rPr>
              <a:t>Sử dụng label encoder để chuyển label thành vector.</a:t>
            </a:r>
          </a:p>
          <a:p>
            <a:pPr marL="285750" marR="0" indent="-285750" algn="just">
              <a:lnSpc>
                <a:spcPct val="150000"/>
              </a:lnSpc>
              <a:spcBef>
                <a:spcPts val="0"/>
              </a:spcBef>
              <a:spcAft>
                <a:spcPts val="0"/>
              </a:spcAft>
              <a:buFont typeface="Arial" panose="020B0604020202020204" pitchFamily="34" charset="0"/>
              <a:buChar char="•"/>
            </a:pPr>
            <a:endParaRPr lang="en-US" sz="1800">
              <a:solidFill>
                <a:schemeClr val="bg2"/>
              </a:solidFill>
              <a:latin typeface="+mj-lt"/>
              <a:ea typeface="Times New Roman" panose="02020603050405020304" pitchFamily="18" charset="0"/>
            </a:endParaRPr>
          </a:p>
          <a:p>
            <a:pPr marL="285750" marR="0" indent="-285750" algn="just">
              <a:lnSpc>
                <a:spcPct val="150000"/>
              </a:lnSpc>
              <a:spcBef>
                <a:spcPts val="0"/>
              </a:spcBef>
              <a:spcAft>
                <a:spcPts val="0"/>
              </a:spcAft>
              <a:buFont typeface="Arial" panose="020B0604020202020204" pitchFamily="34" charset="0"/>
              <a:buChar char="•"/>
            </a:pPr>
            <a:r>
              <a:rPr lang="en-US" sz="1800">
                <a:solidFill>
                  <a:schemeClr val="bg2"/>
                </a:solidFill>
                <a:effectLst/>
                <a:latin typeface="+mj-lt"/>
                <a:ea typeface="Times New Roman" panose="02020603050405020304" pitchFamily="18" charset="0"/>
              </a:rPr>
              <a:t>Sử dụng model Logistic Regression để training model.</a:t>
            </a:r>
          </a:p>
        </p:txBody>
      </p:sp>
    </p:spTree>
    <p:extLst>
      <p:ext uri="{BB962C8B-B14F-4D97-AF65-F5344CB8AC3E}">
        <p14:creationId xmlns:p14="http://schemas.microsoft.com/office/powerpoint/2010/main" val="3731884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87" name="Google Shape;2187;p43"/>
          <p:cNvSpPr txBox="1">
            <a:spLocks noGrp="1"/>
          </p:cNvSpPr>
          <p:nvPr>
            <p:ph type="ctrTitle"/>
          </p:nvPr>
        </p:nvSpPr>
        <p:spPr>
          <a:xfrm>
            <a:off x="1914879" y="2911992"/>
            <a:ext cx="5314242"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DỮ LIỆU THỬ NGHIỆM</a:t>
            </a:r>
            <a:br>
              <a:rPr lang="en" b="1">
                <a:latin typeface="+mj-lt"/>
              </a:rPr>
            </a:br>
            <a:r>
              <a:rPr lang="en" b="1">
                <a:latin typeface="+mj-lt"/>
              </a:rPr>
              <a:t>(TEST_NOR_811.XLSX)</a:t>
            </a:r>
            <a:endParaRPr b="1">
              <a:latin typeface="+mj-lt"/>
            </a:endParaRPr>
          </a:p>
        </p:txBody>
      </p:sp>
    </p:spTree>
    <p:extLst>
      <p:ext uri="{BB962C8B-B14F-4D97-AF65-F5344CB8AC3E}">
        <p14:creationId xmlns:p14="http://schemas.microsoft.com/office/powerpoint/2010/main" val="3774455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3" name="Title 2">
            <a:extLst>
              <a:ext uri="{FF2B5EF4-FFF2-40B4-BE49-F238E27FC236}">
                <a16:creationId xmlns:a16="http://schemas.microsoft.com/office/drawing/2014/main" id="{F7641459-1C8A-4978-A866-6554EC1A2C2C}"/>
              </a:ext>
            </a:extLst>
          </p:cNvPr>
          <p:cNvSpPr>
            <a:spLocks noGrp="1"/>
          </p:cNvSpPr>
          <p:nvPr>
            <p:ph type="ctrTitle"/>
          </p:nvPr>
        </p:nvSpPr>
        <p:spPr/>
        <p:txBody>
          <a:bodyPr/>
          <a:lstStyle/>
          <a:p>
            <a:r>
              <a:rPr lang="en-US" b="1">
                <a:latin typeface="+mj-lt"/>
              </a:rPr>
              <a:t>THỰC NGHIỆM DỮ LIỆU TEST</a:t>
            </a:r>
          </a:p>
        </p:txBody>
      </p:sp>
      <p:sp>
        <p:nvSpPr>
          <p:cNvPr id="36" name="Title 2">
            <a:extLst>
              <a:ext uri="{FF2B5EF4-FFF2-40B4-BE49-F238E27FC236}">
                <a16:creationId xmlns:a16="http://schemas.microsoft.com/office/drawing/2014/main" id="{B4FCC811-AE2D-4C21-821A-D3A14584BDB6}"/>
              </a:ext>
            </a:extLst>
          </p:cNvPr>
          <p:cNvSpPr txBox="1">
            <a:spLocks/>
          </p:cNvSpPr>
          <p:nvPr/>
        </p:nvSpPr>
        <p:spPr>
          <a:xfrm>
            <a:off x="76247" y="1444171"/>
            <a:ext cx="3095124" cy="25835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marL="285750" indent="-285750" algn="l">
              <a:buFont typeface="Arial" panose="020B0604020202020204" pitchFamily="34" charset="0"/>
              <a:buChar char="•"/>
            </a:pPr>
            <a:r>
              <a:rPr lang="en-US" sz="1800">
                <a:latin typeface="+mj-lt"/>
              </a:rPr>
              <a:t>Thực hiện các bước xử lý file tương tự như trên (đọc file, tách feature &amp; label, trích xuất feature,…), ta được tập X_test và y_test</a:t>
            </a:r>
          </a:p>
          <a:p>
            <a:pPr marL="285750" indent="-285750" algn="l">
              <a:buFont typeface="Arial" panose="020B0604020202020204" pitchFamily="34" charset="0"/>
              <a:buChar char="•"/>
            </a:pPr>
            <a:endParaRPr lang="en-US" sz="1800">
              <a:latin typeface="+mj-lt"/>
            </a:endParaRPr>
          </a:p>
          <a:p>
            <a:pPr marL="285750" indent="-285750" algn="l">
              <a:buFont typeface="Arial" panose="020B0604020202020204" pitchFamily="34" charset="0"/>
              <a:buChar char="•"/>
            </a:pPr>
            <a:r>
              <a:rPr lang="en-US" sz="1800">
                <a:latin typeface="+mj-lt"/>
              </a:rPr>
              <a:t>Áp dụng vào model đã training từ mục số 3.</a:t>
            </a:r>
          </a:p>
        </p:txBody>
      </p:sp>
      <p:pic>
        <p:nvPicPr>
          <p:cNvPr id="37" name="Picture 36">
            <a:extLst>
              <a:ext uri="{FF2B5EF4-FFF2-40B4-BE49-F238E27FC236}">
                <a16:creationId xmlns:a16="http://schemas.microsoft.com/office/drawing/2014/main" id="{5E396DFE-40DC-47A7-9E07-6C2249B704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76553" y="1255485"/>
            <a:ext cx="5791200" cy="38260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64" name="Title 2">
            <a:extLst>
              <a:ext uri="{FF2B5EF4-FFF2-40B4-BE49-F238E27FC236}">
                <a16:creationId xmlns:a16="http://schemas.microsoft.com/office/drawing/2014/main" id="{B8204F8F-7139-46D0-8AD0-D08B37570592}"/>
              </a:ext>
            </a:extLst>
          </p:cNvPr>
          <p:cNvSpPr txBox="1">
            <a:spLocks/>
          </p:cNvSpPr>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200"/>
              <a:buFont typeface="Overpass Black"/>
              <a:buNone/>
              <a:defRPr sz="23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9pPr>
          </a:lstStyle>
          <a:p>
            <a:r>
              <a:rPr lang="en-US" b="1">
                <a:latin typeface="+mj-lt"/>
              </a:rPr>
              <a:t>KẾT QUẢ</a:t>
            </a:r>
          </a:p>
        </p:txBody>
      </p:sp>
      <p:pic>
        <p:nvPicPr>
          <p:cNvPr id="65" name="Picture 64">
            <a:extLst>
              <a:ext uri="{FF2B5EF4-FFF2-40B4-BE49-F238E27FC236}">
                <a16:creationId xmlns:a16="http://schemas.microsoft.com/office/drawing/2014/main" id="{5AD95E09-A2A5-4122-B30C-233BFFBA27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60402" y="950825"/>
            <a:ext cx="5463540" cy="2880360"/>
          </a:xfrm>
          <a:prstGeom prst="rect">
            <a:avLst/>
          </a:prstGeom>
          <a:noFill/>
          <a:ln>
            <a:noFill/>
          </a:ln>
        </p:spPr>
      </p:pic>
      <p:sp>
        <p:nvSpPr>
          <p:cNvPr id="66" name="Title 2">
            <a:extLst>
              <a:ext uri="{FF2B5EF4-FFF2-40B4-BE49-F238E27FC236}">
                <a16:creationId xmlns:a16="http://schemas.microsoft.com/office/drawing/2014/main" id="{F356F71A-266A-4185-9EB1-E5094DBEF6CF}"/>
              </a:ext>
            </a:extLst>
          </p:cNvPr>
          <p:cNvSpPr txBox="1">
            <a:spLocks/>
          </p:cNvSpPr>
          <p:nvPr/>
        </p:nvSpPr>
        <p:spPr>
          <a:xfrm>
            <a:off x="1099504" y="3904343"/>
            <a:ext cx="6607582" cy="9434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en-US" sz="1800">
                <a:latin typeface="+mj-lt"/>
              </a:rPr>
              <a:t>Độ chính xác đạt 49%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87" name="Google Shape;2187;p43"/>
          <p:cNvSpPr txBox="1">
            <a:spLocks noGrp="1"/>
          </p:cNvSpPr>
          <p:nvPr>
            <p:ph type="ctrTitle"/>
          </p:nvPr>
        </p:nvSpPr>
        <p:spPr>
          <a:xfrm>
            <a:off x="1914879" y="2911992"/>
            <a:ext cx="5314242" cy="20427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THỰC NGHIỆM TRÊN DỮ LIỆU ĐÃ CRAWL</a:t>
            </a:r>
            <a:br>
              <a:rPr lang="en" b="1">
                <a:latin typeface="+mj-lt"/>
              </a:rPr>
            </a:br>
            <a:r>
              <a:rPr lang="en" b="1">
                <a:latin typeface="+mj-lt"/>
              </a:rPr>
              <a:t>(GFG_1.CSV, GFG_2.CSV, GFG_3.CSV)</a:t>
            </a:r>
            <a:endParaRPr b="1">
              <a:latin typeface="+mj-lt"/>
            </a:endParaRPr>
          </a:p>
        </p:txBody>
      </p:sp>
    </p:spTree>
    <p:extLst>
      <p:ext uri="{BB962C8B-B14F-4D97-AF65-F5344CB8AC3E}">
        <p14:creationId xmlns:p14="http://schemas.microsoft.com/office/powerpoint/2010/main" val="3858539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pic>
        <p:nvPicPr>
          <p:cNvPr id="62" name="Picture 61">
            <a:extLst>
              <a:ext uri="{FF2B5EF4-FFF2-40B4-BE49-F238E27FC236}">
                <a16:creationId xmlns:a16="http://schemas.microsoft.com/office/drawing/2014/main" id="{F37F7B4B-6DEE-4BF3-BBB4-E3E697D8B28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006474"/>
            <a:ext cx="5791200" cy="1570990"/>
          </a:xfrm>
          <a:prstGeom prst="rect">
            <a:avLst/>
          </a:prstGeom>
          <a:noFill/>
          <a:ln>
            <a:noFill/>
          </a:ln>
        </p:spPr>
      </p:pic>
      <p:pic>
        <p:nvPicPr>
          <p:cNvPr id="63" name="Picture 62">
            <a:extLst>
              <a:ext uri="{FF2B5EF4-FFF2-40B4-BE49-F238E27FC236}">
                <a16:creationId xmlns:a16="http://schemas.microsoft.com/office/drawing/2014/main" id="{F646A73B-D9F0-4FDC-8CAF-27EA780D347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571750"/>
            <a:ext cx="5791200" cy="1177925"/>
          </a:xfrm>
          <a:prstGeom prst="rect">
            <a:avLst/>
          </a:prstGeom>
          <a:noFill/>
          <a:ln>
            <a:noFill/>
          </a:ln>
        </p:spPr>
      </p:pic>
      <p:pic>
        <p:nvPicPr>
          <p:cNvPr id="64" name="Picture 63">
            <a:extLst>
              <a:ext uri="{FF2B5EF4-FFF2-40B4-BE49-F238E27FC236}">
                <a16:creationId xmlns:a16="http://schemas.microsoft.com/office/drawing/2014/main" id="{BF7962C8-0BE9-4401-9E72-A50737C04DF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626802"/>
            <a:ext cx="5791200" cy="1031875"/>
          </a:xfrm>
          <a:prstGeom prst="rect">
            <a:avLst/>
          </a:prstGeom>
          <a:noFill/>
          <a:ln>
            <a:noFill/>
          </a:ln>
        </p:spPr>
      </p:pic>
      <p:sp>
        <p:nvSpPr>
          <p:cNvPr id="65" name="Title 2">
            <a:extLst>
              <a:ext uri="{FF2B5EF4-FFF2-40B4-BE49-F238E27FC236}">
                <a16:creationId xmlns:a16="http://schemas.microsoft.com/office/drawing/2014/main" id="{1B58853B-D67F-4E15-99EE-7C26B5D9E27D}"/>
              </a:ext>
            </a:extLst>
          </p:cNvPr>
          <p:cNvSpPr txBox="1">
            <a:spLocks/>
          </p:cNvSpPr>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gn="ctr"/>
            <a:r>
              <a:rPr lang="en-US" sz="2300" b="1">
                <a:latin typeface="+mj-lt"/>
              </a:rPr>
              <a:t>THỰC NGHIỆM TRÊN TẬP DATASET GFG_1.CSV23</a:t>
            </a:r>
          </a:p>
          <a:p>
            <a:pPr algn="ctr"/>
            <a:endParaRPr lang="en-US" sz="2300" b="1">
              <a:latin typeface="+mj-lt"/>
            </a:endParaRPr>
          </a:p>
        </p:txBody>
      </p:sp>
      <p:sp>
        <p:nvSpPr>
          <p:cNvPr id="66" name="Title 2">
            <a:extLst>
              <a:ext uri="{FF2B5EF4-FFF2-40B4-BE49-F238E27FC236}">
                <a16:creationId xmlns:a16="http://schemas.microsoft.com/office/drawing/2014/main" id="{11BF06AE-0A43-4095-9752-6EAF2B9C77D1}"/>
              </a:ext>
            </a:extLst>
          </p:cNvPr>
          <p:cNvSpPr txBox="1">
            <a:spLocks/>
          </p:cNvSpPr>
          <p:nvPr/>
        </p:nvSpPr>
        <p:spPr>
          <a:xfrm>
            <a:off x="257676" y="1444171"/>
            <a:ext cx="3095124" cy="32145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pPr marL="285750" indent="-285750" algn="l">
              <a:buFont typeface="Wingdings" panose="05000000000000000000" pitchFamily="2" charset="2"/>
              <a:buChar char="ü"/>
            </a:pPr>
            <a:r>
              <a:rPr lang="en-US" sz="1800">
                <a:solidFill>
                  <a:schemeClr val="bg2"/>
                </a:solidFill>
                <a:latin typeface="+mj-lt"/>
              </a:rPr>
              <a:t>Thực hiện các bước xử lý file tương tự như trên (đọc file, tách feature &amp; label, trích xuất feature,…), ta được tập X_test_crawl_1 và y_test_crawl_1</a:t>
            </a:r>
          </a:p>
          <a:p>
            <a:pPr marL="285750" indent="-285750" algn="l">
              <a:buFont typeface="Wingdings" panose="05000000000000000000" pitchFamily="2" charset="2"/>
              <a:buChar char="ü"/>
            </a:pPr>
            <a:endParaRPr lang="en-US" sz="1800">
              <a:solidFill>
                <a:schemeClr val="bg2"/>
              </a:solidFill>
              <a:latin typeface="+mj-lt"/>
            </a:endParaRPr>
          </a:p>
          <a:p>
            <a:pPr marL="285750" indent="-285750" algn="l">
              <a:buFont typeface="Wingdings" panose="05000000000000000000" pitchFamily="2" charset="2"/>
              <a:buChar char="ü"/>
            </a:pPr>
            <a:r>
              <a:rPr lang="en-US" sz="1800">
                <a:solidFill>
                  <a:schemeClr val="bg2"/>
                </a:solidFill>
                <a:latin typeface="+mj-lt"/>
              </a:rPr>
              <a:t>Áp dụng vào model đã training từ mục số 3.</a:t>
            </a:r>
          </a:p>
        </p:txBody>
      </p:sp>
      <p:pic>
        <p:nvPicPr>
          <p:cNvPr id="67" name="Picture 66">
            <a:extLst>
              <a:ext uri="{FF2B5EF4-FFF2-40B4-BE49-F238E27FC236}">
                <a16:creationId xmlns:a16="http://schemas.microsoft.com/office/drawing/2014/main" id="{AE4F0AE5-B58B-4514-83A3-F63C1411B72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122966"/>
            <a:ext cx="5785485" cy="8339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3" name="Title 2">
            <a:extLst>
              <a:ext uri="{FF2B5EF4-FFF2-40B4-BE49-F238E27FC236}">
                <a16:creationId xmlns:a16="http://schemas.microsoft.com/office/drawing/2014/main" id="{06A8F5B1-D821-448A-9B57-D9015D832DF0}"/>
              </a:ext>
            </a:extLst>
          </p:cNvPr>
          <p:cNvSpPr>
            <a:spLocks noGrp="1"/>
          </p:cNvSpPr>
          <p:nvPr>
            <p:ph type="ctrTitle"/>
          </p:nvPr>
        </p:nvSpPr>
        <p:spPr/>
        <p:txBody>
          <a:bodyPr/>
          <a:lstStyle/>
          <a:p>
            <a:r>
              <a:rPr lang="en-US" sz="2300" b="1">
                <a:solidFill>
                  <a:schemeClr val="bg2"/>
                </a:solidFill>
                <a:latin typeface="+mj-lt"/>
              </a:rPr>
              <a:t>KẾT QUẢ GFG_1.CSV</a:t>
            </a:r>
          </a:p>
        </p:txBody>
      </p:sp>
      <p:pic>
        <p:nvPicPr>
          <p:cNvPr id="39" name="Picture 38">
            <a:extLst>
              <a:ext uri="{FF2B5EF4-FFF2-40B4-BE49-F238E27FC236}">
                <a16:creationId xmlns:a16="http://schemas.microsoft.com/office/drawing/2014/main" id="{894E42EC-82BB-4D95-96D0-2763F6A65F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58476" y="950825"/>
            <a:ext cx="5386705" cy="2543175"/>
          </a:xfrm>
          <a:prstGeom prst="rect">
            <a:avLst/>
          </a:prstGeom>
          <a:noFill/>
          <a:ln>
            <a:noFill/>
          </a:ln>
        </p:spPr>
      </p:pic>
      <p:sp>
        <p:nvSpPr>
          <p:cNvPr id="40" name="Title 2">
            <a:extLst>
              <a:ext uri="{FF2B5EF4-FFF2-40B4-BE49-F238E27FC236}">
                <a16:creationId xmlns:a16="http://schemas.microsoft.com/office/drawing/2014/main" id="{6A9F3125-6431-4DAA-8C92-FD6A0C83D942}"/>
              </a:ext>
            </a:extLst>
          </p:cNvPr>
          <p:cNvSpPr txBox="1">
            <a:spLocks/>
          </p:cNvSpPr>
          <p:nvPr/>
        </p:nvSpPr>
        <p:spPr>
          <a:xfrm>
            <a:off x="1128533" y="3600086"/>
            <a:ext cx="6607582" cy="9434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en-US" sz="1800">
                <a:latin typeface="+mj-lt"/>
              </a:rPr>
              <a:t>Độ chính xác đạt xấp xỉ 47%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70" name="Title 2">
            <a:extLst>
              <a:ext uri="{FF2B5EF4-FFF2-40B4-BE49-F238E27FC236}">
                <a16:creationId xmlns:a16="http://schemas.microsoft.com/office/drawing/2014/main" id="{3A5FA2F2-8312-4B5F-ACE6-E1C9DAB7382C}"/>
              </a:ext>
            </a:extLst>
          </p:cNvPr>
          <p:cNvSpPr txBox="1">
            <a:spLocks/>
          </p:cNvSpPr>
          <p:nvPr/>
        </p:nvSpPr>
        <p:spPr>
          <a:xfrm>
            <a:off x="736646" y="373025"/>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pPr algn="ctr"/>
            <a:r>
              <a:rPr lang="en-US" sz="2300" b="1">
                <a:solidFill>
                  <a:schemeClr val="bg2"/>
                </a:solidFill>
                <a:latin typeface="+mj-lt"/>
              </a:rPr>
              <a:t>KẾT QUẢ GFG_2.CSV &amp; GFG_3.CSV</a:t>
            </a:r>
          </a:p>
        </p:txBody>
      </p:sp>
      <p:sp>
        <p:nvSpPr>
          <p:cNvPr id="71" name="Title 2">
            <a:extLst>
              <a:ext uri="{FF2B5EF4-FFF2-40B4-BE49-F238E27FC236}">
                <a16:creationId xmlns:a16="http://schemas.microsoft.com/office/drawing/2014/main" id="{D1793469-7F8B-4CF1-8E08-BCAFB1B40211}"/>
              </a:ext>
            </a:extLst>
          </p:cNvPr>
          <p:cNvSpPr txBox="1">
            <a:spLocks/>
          </p:cNvSpPr>
          <p:nvPr/>
        </p:nvSpPr>
        <p:spPr>
          <a:xfrm>
            <a:off x="1188379" y="4200072"/>
            <a:ext cx="6607582" cy="9434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en-US" sz="1800">
                <a:latin typeface="+mj-lt"/>
              </a:rPr>
              <a:t>Lặp lại các bước như tập GFG_1.CSV ta được kết quả của 2 tập dataset còn lại</a:t>
            </a:r>
          </a:p>
        </p:txBody>
      </p:sp>
      <p:pic>
        <p:nvPicPr>
          <p:cNvPr id="72" name="Picture 71">
            <a:extLst>
              <a:ext uri="{FF2B5EF4-FFF2-40B4-BE49-F238E27FC236}">
                <a16:creationId xmlns:a16="http://schemas.microsoft.com/office/drawing/2014/main" id="{EE270765-2CE0-40F8-85B1-A86BC692DC3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992141"/>
            <a:ext cx="4492171" cy="2607945"/>
          </a:xfrm>
          <a:prstGeom prst="rect">
            <a:avLst/>
          </a:prstGeom>
          <a:noFill/>
          <a:ln>
            <a:noFill/>
          </a:ln>
        </p:spPr>
      </p:pic>
      <p:pic>
        <p:nvPicPr>
          <p:cNvPr id="73" name="Picture 72">
            <a:extLst>
              <a:ext uri="{FF2B5EF4-FFF2-40B4-BE49-F238E27FC236}">
                <a16:creationId xmlns:a16="http://schemas.microsoft.com/office/drawing/2014/main" id="{F92729CB-2288-473E-B2EA-3B97E1F59C9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92170" y="992141"/>
            <a:ext cx="4651829" cy="2607945"/>
          </a:xfrm>
          <a:prstGeom prst="rect">
            <a:avLst/>
          </a:prstGeom>
          <a:noFill/>
          <a:ln>
            <a:noFill/>
          </a:ln>
        </p:spPr>
      </p:pic>
      <p:sp>
        <p:nvSpPr>
          <p:cNvPr id="75" name="Title 2">
            <a:extLst>
              <a:ext uri="{FF2B5EF4-FFF2-40B4-BE49-F238E27FC236}">
                <a16:creationId xmlns:a16="http://schemas.microsoft.com/office/drawing/2014/main" id="{2360C129-9CB0-4ACE-A24A-57D2C5E8C665}"/>
              </a:ext>
            </a:extLst>
          </p:cNvPr>
          <p:cNvSpPr txBox="1">
            <a:spLocks/>
          </p:cNvSpPr>
          <p:nvPr/>
        </p:nvSpPr>
        <p:spPr>
          <a:xfrm>
            <a:off x="1188379" y="3608681"/>
            <a:ext cx="1808821" cy="6334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en-US" sz="1800">
                <a:latin typeface="+mj-lt"/>
              </a:rPr>
              <a:t>GFG_2.CSV đạt 44%</a:t>
            </a:r>
          </a:p>
        </p:txBody>
      </p:sp>
      <p:sp>
        <p:nvSpPr>
          <p:cNvPr id="76" name="Title 2">
            <a:extLst>
              <a:ext uri="{FF2B5EF4-FFF2-40B4-BE49-F238E27FC236}">
                <a16:creationId xmlns:a16="http://schemas.microsoft.com/office/drawing/2014/main" id="{B02E2ADE-07F6-4F74-885D-7EEDE16B65B9}"/>
              </a:ext>
            </a:extLst>
          </p:cNvPr>
          <p:cNvSpPr txBox="1">
            <a:spLocks/>
          </p:cNvSpPr>
          <p:nvPr/>
        </p:nvSpPr>
        <p:spPr>
          <a:xfrm>
            <a:off x="5913673" y="3600086"/>
            <a:ext cx="1808821" cy="6334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en-US" sz="1800">
                <a:latin typeface="+mj-lt"/>
              </a:rPr>
              <a:t>GFG_3.CSV đạt 45%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j-lt"/>
              </a:rPr>
              <a:t>THU THẬP DỮ LIỆU</a:t>
            </a:r>
            <a:endParaRPr b="1">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8" name="Google Shape;3141;p69">
            <a:extLst>
              <a:ext uri="{FF2B5EF4-FFF2-40B4-BE49-F238E27FC236}">
                <a16:creationId xmlns:a16="http://schemas.microsoft.com/office/drawing/2014/main" id="{C01F6526-915F-4DA7-870B-4F33ABEA5771}"/>
              </a:ext>
            </a:extLst>
          </p:cNvPr>
          <p:cNvSpPr txBox="1">
            <a:spLocks noGrp="1"/>
          </p:cNvSpPr>
          <p:nvPr>
            <p:ph type="ctrTitle"/>
          </p:nvPr>
        </p:nvSpPr>
        <p:spPr>
          <a:xfrm>
            <a:off x="719999" y="1872614"/>
            <a:ext cx="7704000" cy="13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THANKS</a:t>
            </a:r>
            <a:endParaRPr sz="4000"/>
          </a:p>
        </p:txBody>
      </p:sp>
    </p:spTree>
    <p:extLst>
      <p:ext uri="{BB962C8B-B14F-4D97-AF65-F5344CB8AC3E}">
        <p14:creationId xmlns:p14="http://schemas.microsoft.com/office/powerpoint/2010/main" val="25249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latin typeface="+mj-lt"/>
              </a:rPr>
              <a:t>GIỚI THIỆU</a:t>
            </a:r>
            <a:endParaRPr sz="2500" b="1">
              <a:latin typeface="+mj-lt"/>
            </a:endParaRPr>
          </a:p>
        </p:txBody>
      </p:sp>
      <p:sp>
        <p:nvSpPr>
          <p:cNvPr id="40" name="Google Shape;2162;p40">
            <a:extLst>
              <a:ext uri="{FF2B5EF4-FFF2-40B4-BE49-F238E27FC236}">
                <a16:creationId xmlns:a16="http://schemas.microsoft.com/office/drawing/2014/main" id="{603A1C52-6FC3-48D6-BFE5-0B9664090E9D}"/>
              </a:ext>
            </a:extLst>
          </p:cNvPr>
          <p:cNvSpPr txBox="1">
            <a:spLocks/>
          </p:cNvSpPr>
          <p:nvPr/>
        </p:nvSpPr>
        <p:spPr>
          <a:xfrm>
            <a:off x="444621" y="1705428"/>
            <a:ext cx="8254757" cy="25400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vi-VN" sz="2000">
                <a:solidFill>
                  <a:schemeClr val="bg2"/>
                </a:solidFill>
                <a:effectLst/>
                <a:latin typeface="+mn-lt"/>
                <a:ea typeface="Times New Roman" panose="02020603050405020304" pitchFamily="18" charset="0"/>
              </a:rPr>
              <a:t>Thu thập dữ liệu dựa trên các comment của Youtube bằng cách crawl dữ liệu. </a:t>
            </a:r>
            <a:endParaRPr lang="en-US" sz="2000">
              <a:solidFill>
                <a:schemeClr val="bg2"/>
              </a:solidFill>
              <a:effectLst/>
              <a:latin typeface="+mn-lt"/>
              <a:ea typeface="Times New Roman" panose="02020603050405020304" pitchFamily="18" charset="0"/>
            </a:endParaRPr>
          </a:p>
          <a:p>
            <a:pPr>
              <a:lnSpc>
                <a:spcPct val="150000"/>
              </a:lnSpc>
            </a:pPr>
            <a:endParaRPr lang="en-US" sz="2000">
              <a:solidFill>
                <a:schemeClr val="bg2"/>
              </a:solidFill>
              <a:latin typeface="+mn-lt"/>
              <a:ea typeface="Times New Roman" panose="02020603050405020304" pitchFamily="18" charset="0"/>
            </a:endParaRPr>
          </a:p>
          <a:p>
            <a:pPr>
              <a:lnSpc>
                <a:spcPct val="150000"/>
              </a:lnSpc>
            </a:pPr>
            <a:r>
              <a:rPr lang="vi-VN" sz="2000">
                <a:solidFill>
                  <a:schemeClr val="bg2"/>
                </a:solidFill>
                <a:effectLst/>
                <a:latin typeface="+mn-lt"/>
                <a:ea typeface="Times New Roman" panose="02020603050405020304" pitchFamily="18" charset="0"/>
              </a:rPr>
              <a:t>Dữ liệu được lưu trữ dưới dạng file csv hơn 300 comment của 3 video khác nhau trong Youtube. </a:t>
            </a:r>
            <a:endParaRPr lang="en-US" sz="2000">
              <a:solidFill>
                <a:schemeClr val="bg2"/>
              </a:solidFill>
              <a:effectLst/>
              <a:latin typeface="+mn-lt"/>
              <a:ea typeface="Times New Roman" panose="02020603050405020304" pitchFamily="18" charset="0"/>
            </a:endParaRPr>
          </a:p>
          <a:p>
            <a:pPr>
              <a:lnSpc>
                <a:spcPct val="150000"/>
              </a:lnSpc>
            </a:pPr>
            <a:endParaRPr lang="en-US" sz="2000">
              <a:solidFill>
                <a:schemeClr val="bg2"/>
              </a:solidFill>
              <a:latin typeface="+mn-lt"/>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208" name="Google Shape;2208;p44"/>
          <p:cNvSpPr txBox="1"/>
          <p:nvPr/>
        </p:nvSpPr>
        <p:spPr>
          <a:xfrm>
            <a:off x="180703" y="2751354"/>
            <a:ext cx="4391297" cy="2148112"/>
          </a:xfrm>
          <a:prstGeom prst="rect">
            <a:avLst/>
          </a:prstGeom>
          <a:noFill/>
          <a:ln>
            <a:noFill/>
          </a:ln>
        </p:spPr>
        <p:txBody>
          <a:bodyPr spcFirstLastPara="1" wrap="square" lIns="91425" tIns="91425" rIns="91425" bIns="91425" anchor="ctr" anchorCtr="0">
            <a:noAutofit/>
          </a:bodyPr>
          <a:lstStyle/>
          <a:p>
            <a:pPr lvl="0" rtl="0">
              <a:spcBef>
                <a:spcPts val="0"/>
              </a:spcBef>
              <a:spcAft>
                <a:spcPts val="0"/>
              </a:spcAft>
            </a:pPr>
            <a:r>
              <a:rPr lang="en-US">
                <a:solidFill>
                  <a:schemeClr val="bg2"/>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3 link youtube dùng để crawl data:</a:t>
            </a:r>
          </a:p>
          <a:p>
            <a:pPr lvl="0" rtl="0">
              <a:spcBef>
                <a:spcPts val="0"/>
              </a:spcBef>
              <a:spcAft>
                <a:spcPts val="0"/>
              </a:spcAft>
            </a:pPr>
            <a:endParaRPr lang="en-US">
              <a:solidFill>
                <a:schemeClr val="bg2"/>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endParaRPr>
          </a:p>
          <a:p>
            <a:pPr marL="285750" lvl="0" indent="-285750" rtl="0">
              <a:spcBef>
                <a:spcPts val="0"/>
              </a:spcBef>
              <a:spcAft>
                <a:spcPts val="0"/>
              </a:spcAft>
              <a:buFont typeface="Wingdings" panose="05000000000000000000" pitchFamily="2" charset="2"/>
              <a:buChar char="ü"/>
            </a:pPr>
            <a:r>
              <a:rPr lang="en-US">
                <a:solidFill>
                  <a:schemeClr val="bg2"/>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https://www.youtube.com/watch?v=L4MLcHalj1M</a:t>
            </a:r>
            <a:endParaRPr lang="en-US">
              <a:solidFill>
                <a:schemeClr val="bg2"/>
              </a:solidFill>
              <a:latin typeface="Open Sans"/>
              <a:ea typeface="Open Sans"/>
              <a:cs typeface="Open Sans"/>
              <a:sym typeface="Open Sans"/>
            </a:endParaRPr>
          </a:p>
          <a:p>
            <a:pPr marL="285750" lvl="0" indent="-285750" rtl="0">
              <a:spcBef>
                <a:spcPts val="0"/>
              </a:spcBef>
              <a:spcAft>
                <a:spcPts val="0"/>
              </a:spcAft>
              <a:buFont typeface="Wingdings" panose="05000000000000000000" pitchFamily="2" charset="2"/>
              <a:buChar char="ü"/>
            </a:pPr>
            <a:r>
              <a:rPr lang="en-US">
                <a:solidFill>
                  <a:schemeClr val="bg2"/>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https://www.youtube.com/watch?v=5MzfUwXwY2Y</a:t>
            </a:r>
            <a:endParaRPr lang="en-US">
              <a:solidFill>
                <a:schemeClr val="bg2"/>
              </a:solidFill>
              <a:latin typeface="Open Sans"/>
              <a:ea typeface="Open Sans"/>
              <a:cs typeface="Open Sans"/>
              <a:sym typeface="Open Sans"/>
            </a:endParaRPr>
          </a:p>
          <a:p>
            <a:pPr marL="285750" lvl="0" indent="-285750" rtl="0">
              <a:spcBef>
                <a:spcPts val="0"/>
              </a:spcBef>
              <a:spcAft>
                <a:spcPts val="0"/>
              </a:spcAft>
              <a:buFont typeface="Wingdings" panose="05000000000000000000" pitchFamily="2" charset="2"/>
              <a:buChar char="ü"/>
            </a:pPr>
            <a:r>
              <a:rPr lang="en-US">
                <a:solidFill>
                  <a:schemeClr val="bg2"/>
                </a:solidFill>
                <a:latin typeface="Open Sans"/>
                <a:ea typeface="Open Sans"/>
                <a:cs typeface="Open Sans"/>
                <a:sym typeface="Open Sans"/>
                <a:hlinkClick r:id="rId5"/>
              </a:rPr>
              <a:t>https://www.youtube.com/watch?v=vTJdVE_gjI0</a:t>
            </a:r>
            <a:r>
              <a:rPr lang="en-US">
                <a:solidFill>
                  <a:schemeClr val="bg2"/>
                </a:solidFill>
                <a:latin typeface="Open Sans"/>
                <a:ea typeface="Open Sans"/>
                <a:cs typeface="Open Sans"/>
                <a:sym typeface="Open Sans"/>
              </a:rPr>
              <a:t> </a:t>
            </a:r>
            <a:endParaRPr>
              <a:solidFill>
                <a:schemeClr val="bg2"/>
              </a:solidFill>
              <a:latin typeface="Open Sans"/>
              <a:ea typeface="Open Sans"/>
              <a:cs typeface="Open Sans"/>
              <a:sym typeface="Open Sans"/>
            </a:endParaRPr>
          </a:p>
        </p:txBody>
      </p:sp>
      <p:sp>
        <p:nvSpPr>
          <p:cNvPr id="24" name="Google Shape;2216;p45">
            <a:extLst>
              <a:ext uri="{FF2B5EF4-FFF2-40B4-BE49-F238E27FC236}">
                <a16:creationId xmlns:a16="http://schemas.microsoft.com/office/drawing/2014/main" id="{C2D8AA95-F3E6-4566-8ACA-B8DB36C154FD}"/>
              </a:ext>
            </a:extLst>
          </p:cNvPr>
          <p:cNvSpPr txBox="1">
            <a:spLocks/>
          </p:cNvSpPr>
          <p:nvPr/>
        </p:nvSpPr>
        <p:spPr>
          <a:xfrm>
            <a:off x="736646" y="373025"/>
            <a:ext cx="76725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a:latin typeface="+mj-lt"/>
              </a:rPr>
              <a:t>GIỚI THIỆU</a:t>
            </a:r>
          </a:p>
        </p:txBody>
      </p:sp>
      <p:pic>
        <p:nvPicPr>
          <p:cNvPr id="26" name="Picture 25">
            <a:extLst>
              <a:ext uri="{FF2B5EF4-FFF2-40B4-BE49-F238E27FC236}">
                <a16:creationId xmlns:a16="http://schemas.microsoft.com/office/drawing/2014/main" id="{80B4F62F-BC09-426B-AFAE-1B7DA91A008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572001" y="1103630"/>
            <a:ext cx="4572000" cy="4039870"/>
          </a:xfrm>
          <a:prstGeom prst="rect">
            <a:avLst/>
          </a:prstGeom>
          <a:noFill/>
          <a:ln>
            <a:noFill/>
          </a:ln>
        </p:spPr>
      </p:pic>
      <p:sp>
        <p:nvSpPr>
          <p:cNvPr id="28" name="TextBox 27">
            <a:extLst>
              <a:ext uri="{FF2B5EF4-FFF2-40B4-BE49-F238E27FC236}">
                <a16:creationId xmlns:a16="http://schemas.microsoft.com/office/drawing/2014/main" id="{F68B486D-F5B9-4155-B706-BFE102C22107}"/>
              </a:ext>
            </a:extLst>
          </p:cNvPr>
          <p:cNvSpPr txBox="1"/>
          <p:nvPr/>
        </p:nvSpPr>
        <p:spPr>
          <a:xfrm>
            <a:off x="139156" y="922341"/>
            <a:ext cx="4802958" cy="1991379"/>
          </a:xfrm>
          <a:prstGeom prst="rect">
            <a:avLst/>
          </a:prstGeom>
          <a:noFill/>
        </p:spPr>
        <p:txBody>
          <a:bodyPr wrap="square">
            <a:spAutoFit/>
          </a:bodyPr>
          <a:lstStyle/>
          <a:p>
            <a:pPr>
              <a:lnSpc>
                <a:spcPct val="150000"/>
              </a:lnSpc>
            </a:pPr>
            <a:r>
              <a:rPr lang="vi-VN" sz="1400">
                <a:solidFill>
                  <a:schemeClr val="bg2"/>
                </a:solidFill>
                <a:effectLst/>
                <a:latin typeface="+mn-lt"/>
                <a:ea typeface="Times New Roman" panose="02020603050405020304" pitchFamily="18" charset="0"/>
              </a:rPr>
              <a:t>Sau khi crawl dữ liệu thành công, phân tích mức độ cảm xúc chi tiết của từng comment bằng các biểu hiện như: </a:t>
            </a:r>
            <a:r>
              <a:rPr lang="vi-VN" sz="1400" i="1">
                <a:solidFill>
                  <a:schemeClr val="bg2"/>
                </a:solidFill>
                <a:effectLst/>
                <a:latin typeface="+mn-lt"/>
                <a:ea typeface="Times New Roman" panose="02020603050405020304" pitchFamily="18" charset="0"/>
              </a:rPr>
              <a:t>Disgust</a:t>
            </a:r>
            <a:r>
              <a:rPr lang="vi-VN" sz="1400">
                <a:solidFill>
                  <a:schemeClr val="bg2"/>
                </a:solidFill>
                <a:effectLst/>
                <a:latin typeface="+mn-lt"/>
                <a:ea typeface="Times New Roman" panose="02020603050405020304" pitchFamily="18" charset="0"/>
              </a:rPr>
              <a:t> (chán ghét), </a:t>
            </a:r>
            <a:r>
              <a:rPr lang="vi-VN" sz="1400" i="1">
                <a:solidFill>
                  <a:schemeClr val="bg2"/>
                </a:solidFill>
                <a:effectLst/>
                <a:latin typeface="+mn-lt"/>
                <a:ea typeface="Times New Roman" panose="02020603050405020304" pitchFamily="18" charset="0"/>
              </a:rPr>
              <a:t>Enjoyment</a:t>
            </a:r>
            <a:r>
              <a:rPr lang="vi-VN" sz="1400">
                <a:solidFill>
                  <a:schemeClr val="bg2"/>
                </a:solidFill>
                <a:effectLst/>
                <a:latin typeface="+mn-lt"/>
                <a:ea typeface="Times New Roman" panose="02020603050405020304" pitchFamily="18" charset="0"/>
              </a:rPr>
              <a:t> (thích thú), </a:t>
            </a:r>
            <a:r>
              <a:rPr lang="vi-VN" sz="1400" i="1">
                <a:solidFill>
                  <a:schemeClr val="bg2"/>
                </a:solidFill>
                <a:effectLst/>
                <a:latin typeface="+mn-lt"/>
                <a:ea typeface="Times New Roman" panose="02020603050405020304" pitchFamily="18" charset="0"/>
              </a:rPr>
              <a:t>Anger</a:t>
            </a:r>
            <a:r>
              <a:rPr lang="vi-VN" sz="1400">
                <a:solidFill>
                  <a:schemeClr val="bg2"/>
                </a:solidFill>
                <a:effectLst/>
                <a:latin typeface="+mn-lt"/>
                <a:ea typeface="Times New Roman" panose="02020603050405020304" pitchFamily="18" charset="0"/>
              </a:rPr>
              <a:t> (giận dữ), </a:t>
            </a:r>
            <a:r>
              <a:rPr lang="vi-VN" sz="1400" i="1">
                <a:solidFill>
                  <a:schemeClr val="bg2"/>
                </a:solidFill>
                <a:effectLst/>
                <a:latin typeface="+mn-lt"/>
                <a:ea typeface="Times New Roman" panose="02020603050405020304" pitchFamily="18" charset="0"/>
              </a:rPr>
              <a:t>Surprise</a:t>
            </a:r>
            <a:r>
              <a:rPr lang="vi-VN" sz="1400">
                <a:solidFill>
                  <a:schemeClr val="bg2"/>
                </a:solidFill>
                <a:effectLst/>
                <a:latin typeface="+mn-lt"/>
                <a:ea typeface="Times New Roman" panose="02020603050405020304" pitchFamily="18" charset="0"/>
              </a:rPr>
              <a:t> (ngạc nhiên), </a:t>
            </a:r>
            <a:r>
              <a:rPr lang="vi-VN" sz="1400" i="1">
                <a:solidFill>
                  <a:schemeClr val="bg2"/>
                </a:solidFill>
                <a:effectLst/>
                <a:latin typeface="+mn-lt"/>
                <a:ea typeface="Times New Roman" panose="02020603050405020304" pitchFamily="18" charset="0"/>
              </a:rPr>
              <a:t>Sadness</a:t>
            </a:r>
            <a:r>
              <a:rPr lang="vi-VN" sz="1400">
                <a:solidFill>
                  <a:schemeClr val="bg2"/>
                </a:solidFill>
                <a:effectLst/>
                <a:latin typeface="+mn-lt"/>
                <a:ea typeface="Times New Roman" panose="02020603050405020304" pitchFamily="18" charset="0"/>
              </a:rPr>
              <a:t> (buồn bã), </a:t>
            </a:r>
            <a:r>
              <a:rPr lang="vi-VN" sz="1400" i="1">
                <a:solidFill>
                  <a:schemeClr val="bg2"/>
                </a:solidFill>
                <a:effectLst/>
                <a:latin typeface="+mn-lt"/>
                <a:ea typeface="Times New Roman" panose="02020603050405020304" pitchFamily="18" charset="0"/>
              </a:rPr>
              <a:t>Fear</a:t>
            </a:r>
            <a:r>
              <a:rPr lang="vi-VN" sz="1400">
                <a:solidFill>
                  <a:schemeClr val="bg2"/>
                </a:solidFill>
                <a:effectLst/>
                <a:latin typeface="+mn-lt"/>
                <a:ea typeface="Times New Roman" panose="02020603050405020304" pitchFamily="18" charset="0"/>
              </a:rPr>
              <a:t> (sợ hãi) và </a:t>
            </a:r>
            <a:r>
              <a:rPr lang="vi-VN" sz="1400" i="1">
                <a:solidFill>
                  <a:schemeClr val="bg2"/>
                </a:solidFill>
                <a:effectLst/>
                <a:latin typeface="+mn-lt"/>
                <a:ea typeface="Times New Roman" panose="02020603050405020304" pitchFamily="18" charset="0"/>
              </a:rPr>
              <a:t>Other</a:t>
            </a:r>
            <a:r>
              <a:rPr lang="vi-VN" sz="1400">
                <a:solidFill>
                  <a:schemeClr val="bg2"/>
                </a:solidFill>
                <a:effectLst/>
                <a:latin typeface="+mn-lt"/>
                <a:ea typeface="Times New Roman" panose="02020603050405020304" pitchFamily="18" charset="0"/>
              </a:rPr>
              <a:t> (khác) và gắn label vào cho từng comment tương ứng.</a:t>
            </a:r>
            <a:endParaRPr lang="en-US" sz="1400">
              <a:solidFill>
                <a:schemeClr val="bg2"/>
              </a:solidFill>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2224736" y="2118139"/>
            <a:ext cx="4698578" cy="9516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bg2"/>
                </a:solidFill>
                <a:latin typeface="+mj-lt"/>
              </a:rPr>
              <a:t>KỸ THUẬT SỬ DỤNG TRONG CRAWL DATA</a:t>
            </a:r>
            <a:endParaRPr sz="2500" b="1">
              <a:solidFill>
                <a:schemeClr val="bg2"/>
              </a:solidFill>
              <a:latin typeface="+mj-lt"/>
            </a:endParaRPr>
          </a:p>
        </p:txBody>
      </p:sp>
      <p:pic>
        <p:nvPicPr>
          <p:cNvPr id="5" name="Picture 4">
            <a:extLst>
              <a:ext uri="{FF2B5EF4-FFF2-40B4-BE49-F238E27FC236}">
                <a16:creationId xmlns:a16="http://schemas.microsoft.com/office/drawing/2014/main" id="{28451C0A-BBD1-4FD0-A017-9AE8AE9ED88B}"/>
              </a:ext>
            </a:extLst>
          </p:cNvPr>
          <p:cNvPicPr>
            <a:picLocks noChangeAspect="1"/>
          </p:cNvPicPr>
          <p:nvPr/>
        </p:nvPicPr>
        <p:blipFill>
          <a:blip r:embed="rId3"/>
          <a:stretch>
            <a:fillRect/>
          </a:stretch>
        </p:blipFill>
        <p:spPr>
          <a:xfrm>
            <a:off x="3592286" y="348342"/>
            <a:ext cx="1686379" cy="16863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2" name="Google Shape;2812;p65"/>
          <p:cNvSpPr txBox="1">
            <a:spLocks noGrp="1"/>
          </p:cNvSpPr>
          <p:nvPr>
            <p:ph type="subTitle" idx="1"/>
          </p:nvPr>
        </p:nvSpPr>
        <p:spPr>
          <a:xfrm>
            <a:off x="283029" y="1475700"/>
            <a:ext cx="8679541" cy="26577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vi-VN" sz="1800">
                <a:solidFill>
                  <a:schemeClr val="bg2"/>
                </a:solidFill>
                <a:effectLst/>
                <a:latin typeface="+mn-lt"/>
                <a:ea typeface="Times New Roman" panose="02020603050405020304" pitchFamily="18" charset="0"/>
              </a:rPr>
              <a:t>Selenium là một trong những công cụ kiểm thử phần mềm tự động mã nguồn mở (open source test automation tool) cho việc kiểm thử ứng dụng web. Chạy được trên hầu hết các trình duyệt hiện nay như: IE, Mozilla, FireFox, Chrome,… </a:t>
            </a:r>
            <a:endParaRPr lang="en-US" sz="1800">
              <a:solidFill>
                <a:schemeClr val="bg2"/>
              </a:solidFill>
              <a:effectLst/>
              <a:latin typeface="+mn-lt"/>
              <a:ea typeface="Times New Roman" panose="02020603050405020304" pitchFamily="18" charset="0"/>
            </a:endParaRPr>
          </a:p>
          <a:p>
            <a:pPr marL="457200" lvl="0" indent="-317500" algn="l" rtl="0">
              <a:spcBef>
                <a:spcPts val="0"/>
              </a:spcBef>
              <a:spcAft>
                <a:spcPts val="0"/>
              </a:spcAft>
              <a:buSzPts val="1400"/>
              <a:buChar char="●"/>
            </a:pPr>
            <a:endParaRPr lang="en-US" sz="1800">
              <a:solidFill>
                <a:schemeClr val="bg2"/>
              </a:solidFill>
              <a:effectLst/>
              <a:latin typeface="+mn-lt"/>
              <a:ea typeface="Times New Roman" panose="02020603050405020304" pitchFamily="18" charset="0"/>
            </a:endParaRPr>
          </a:p>
          <a:p>
            <a:r>
              <a:rPr lang="vi-VN" sz="1800">
                <a:solidFill>
                  <a:schemeClr val="bg2"/>
                </a:solidFill>
                <a:effectLst/>
                <a:latin typeface="+mn-lt"/>
                <a:ea typeface="Times New Roman" panose="02020603050405020304" pitchFamily="18" charset="0"/>
              </a:rPr>
              <a:t>Selenium WebDriver (Selenium 2): là thư viện cho phép người dung lập trình (scripting) test script trên các ngôn ngữ lập trình khác nhau như Python, Java, C#, Ruby…</a:t>
            </a:r>
            <a:endParaRPr lang="en-US" sz="1800">
              <a:solidFill>
                <a:schemeClr val="bg2"/>
              </a:solidFill>
              <a:effectLst/>
              <a:latin typeface="+mn-lt"/>
              <a:ea typeface="Times New Roman" panose="02020603050405020304" pitchFamily="18" charset="0"/>
            </a:endParaRPr>
          </a:p>
          <a:p>
            <a:endParaRPr lang="en-US" sz="1800">
              <a:solidFill>
                <a:schemeClr val="bg2"/>
              </a:solidFill>
              <a:latin typeface="+mn-lt"/>
              <a:ea typeface="Times New Roman" panose="02020603050405020304" pitchFamily="18" charset="0"/>
            </a:endParaRPr>
          </a:p>
          <a:p>
            <a:r>
              <a:rPr lang="vi-VN" sz="1800">
                <a:solidFill>
                  <a:schemeClr val="bg2"/>
                </a:solidFill>
                <a:effectLst/>
                <a:latin typeface="+mn-lt"/>
                <a:ea typeface="Times New Roman" panose="02020603050405020304" pitchFamily="18" charset="0"/>
              </a:rPr>
              <a:t>Selenium Python bindings cung cấp một API thuận tiện để truy cập Webdrivers như Firefox, IE, Chrome, Remote. Hiện tại hỗ trợ Python version 2.7 và 3.2.</a:t>
            </a:r>
            <a:endParaRPr lang="en-US" sz="1800">
              <a:solidFill>
                <a:schemeClr val="bg2"/>
              </a:solidFill>
              <a:effectLst/>
              <a:latin typeface="+mn-lt"/>
              <a:ea typeface="Times New Roman" panose="02020603050405020304" pitchFamily="18" charset="0"/>
            </a:endParaRPr>
          </a:p>
          <a:p>
            <a:pPr marL="457200" lvl="0" indent="-317500" algn="l" rtl="0">
              <a:spcBef>
                <a:spcPts val="0"/>
              </a:spcBef>
              <a:spcAft>
                <a:spcPts val="0"/>
              </a:spcAft>
              <a:buSzPts val="1400"/>
              <a:buChar char="●"/>
            </a:pPr>
            <a:endParaRPr b="1"/>
          </a:p>
        </p:txBody>
      </p:sp>
      <p:sp>
        <p:nvSpPr>
          <p:cNvPr id="2813" name="Google Shape;2813;p6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chemeClr val="bg2"/>
                </a:solidFill>
                <a:effectLst/>
                <a:latin typeface="+mn-lt"/>
                <a:ea typeface="Times New Roman" panose="02020603050405020304" pitchFamily="18" charset="0"/>
              </a:rPr>
              <a:t>SELENIUM</a:t>
            </a:r>
            <a:endParaRPr sz="2500" b="1">
              <a:solidFill>
                <a:schemeClr val="bg2"/>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2" name="Google Shape;2812;p65"/>
          <p:cNvSpPr txBox="1">
            <a:spLocks noGrp="1"/>
          </p:cNvSpPr>
          <p:nvPr>
            <p:ph type="subTitle" idx="1"/>
          </p:nvPr>
        </p:nvSpPr>
        <p:spPr>
          <a:xfrm>
            <a:off x="283029" y="1475700"/>
            <a:ext cx="8679541" cy="26577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sz="1800"/>
              <a:t>Crawl data được triển khai trên Google Colab</a:t>
            </a:r>
          </a:p>
          <a:p>
            <a:pPr marL="457200" lvl="0" indent="-317500" algn="l" rtl="0">
              <a:spcBef>
                <a:spcPts val="0"/>
              </a:spcBef>
              <a:spcAft>
                <a:spcPts val="0"/>
              </a:spcAft>
              <a:buSzPts val="1400"/>
              <a:buChar char="●"/>
            </a:pPr>
            <a:endParaRPr lang="en-US" sz="1800"/>
          </a:p>
          <a:p>
            <a:pPr marL="139700" lvl="0" indent="0" algn="l" rtl="0">
              <a:spcBef>
                <a:spcPts val="0"/>
              </a:spcBef>
              <a:spcAft>
                <a:spcPts val="0"/>
              </a:spcAft>
              <a:buSzPts val="1400"/>
              <a:buNone/>
            </a:pPr>
            <a:r>
              <a:rPr lang="en-US" sz="1800"/>
              <a:t>Lệnh cài đặt selenium:</a:t>
            </a:r>
          </a:p>
          <a:p>
            <a:pPr marL="139700" lvl="0" indent="0" algn="l" rtl="0">
              <a:spcBef>
                <a:spcPts val="0"/>
              </a:spcBef>
              <a:spcAft>
                <a:spcPts val="0"/>
              </a:spcAft>
              <a:buSzPts val="1400"/>
              <a:buNone/>
            </a:pPr>
            <a:r>
              <a:rPr lang="en-US" sz="1800"/>
              <a:t>	 !pip install selenium </a:t>
            </a:r>
          </a:p>
          <a:p>
            <a:pPr marL="457200" lvl="0" indent="-317500" algn="l" rtl="0">
              <a:spcBef>
                <a:spcPts val="0"/>
              </a:spcBef>
              <a:spcAft>
                <a:spcPts val="0"/>
              </a:spcAft>
              <a:buSzPts val="1400"/>
              <a:buChar char="●"/>
            </a:pPr>
            <a:endParaRPr lang="en-US" sz="1800"/>
          </a:p>
          <a:p>
            <a:pPr marL="139700" lvl="0" indent="0" algn="l" rtl="0">
              <a:spcBef>
                <a:spcPts val="0"/>
              </a:spcBef>
              <a:spcAft>
                <a:spcPts val="0"/>
              </a:spcAft>
              <a:buSzPts val="1400"/>
              <a:buNone/>
            </a:pPr>
            <a:r>
              <a:rPr lang="en-US" sz="1800"/>
              <a:t>Lệnh cài đặt Web Drive của Chrome: </a:t>
            </a:r>
          </a:p>
          <a:p>
            <a:pPr marL="139700" lvl="0" indent="0" algn="l" rtl="0">
              <a:spcBef>
                <a:spcPts val="0"/>
              </a:spcBef>
              <a:spcAft>
                <a:spcPts val="0"/>
              </a:spcAft>
              <a:buSzPts val="1400"/>
              <a:buNone/>
            </a:pPr>
            <a:r>
              <a:rPr lang="en-US" sz="1800"/>
              <a:t>	 !apt install chromium-chromedriver</a:t>
            </a:r>
          </a:p>
          <a:p>
            <a:pPr marL="139700" lvl="0" indent="0" algn="l" rtl="0">
              <a:spcBef>
                <a:spcPts val="0"/>
              </a:spcBef>
              <a:spcAft>
                <a:spcPts val="0"/>
              </a:spcAft>
              <a:buSzPts val="1400"/>
              <a:buNone/>
            </a:pPr>
            <a:r>
              <a:rPr lang="en-US" sz="1800"/>
              <a:t>	 !cp /usr/lib/chromium-browser/chromedriver /usr/bin</a:t>
            </a:r>
          </a:p>
          <a:p>
            <a:pPr marL="457200" lvl="0" indent="-317500" algn="l" rtl="0">
              <a:spcBef>
                <a:spcPts val="0"/>
              </a:spcBef>
              <a:spcAft>
                <a:spcPts val="0"/>
              </a:spcAft>
              <a:buSzPts val="1400"/>
              <a:buChar char="●"/>
            </a:pPr>
            <a:endParaRPr sz="1800"/>
          </a:p>
        </p:txBody>
      </p:sp>
      <p:sp>
        <p:nvSpPr>
          <p:cNvPr id="2813" name="Google Shape;2813;p6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chemeClr val="bg2"/>
                </a:solidFill>
                <a:latin typeface="+mn-lt"/>
              </a:rPr>
              <a:t>CÀI ĐẶT VÀ THỰC THI CRAWL DATA</a:t>
            </a:r>
            <a:endParaRPr sz="2500" b="1">
              <a:solidFill>
                <a:schemeClr val="bg2"/>
              </a:solidFill>
              <a:latin typeface="+mn-lt"/>
            </a:endParaRPr>
          </a:p>
        </p:txBody>
      </p:sp>
    </p:spTree>
    <p:extLst>
      <p:ext uri="{BB962C8B-B14F-4D97-AF65-F5344CB8AC3E}">
        <p14:creationId xmlns:p14="http://schemas.microsoft.com/office/powerpoint/2010/main" val="115890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3" name="Google Shape;2813;p6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a:solidFill>
                  <a:schemeClr val="bg2"/>
                </a:solidFill>
                <a:latin typeface="+mn-lt"/>
              </a:rPr>
              <a:t>CÀI ĐẶT VÀ THỰC THI CRAWL DATA</a:t>
            </a:r>
            <a:endParaRPr sz="2500" b="1">
              <a:solidFill>
                <a:schemeClr val="bg2"/>
              </a:solidFill>
              <a:latin typeface="+mn-lt"/>
            </a:endParaRPr>
          </a:p>
        </p:txBody>
      </p:sp>
      <p:sp>
        <p:nvSpPr>
          <p:cNvPr id="3" name="Subtitle 2">
            <a:extLst>
              <a:ext uri="{FF2B5EF4-FFF2-40B4-BE49-F238E27FC236}">
                <a16:creationId xmlns:a16="http://schemas.microsoft.com/office/drawing/2014/main" id="{94134DFA-4DEA-4B77-B643-6649E030D9BC}"/>
              </a:ext>
            </a:extLst>
          </p:cNvPr>
          <p:cNvSpPr>
            <a:spLocks noGrp="1"/>
          </p:cNvSpPr>
          <p:nvPr>
            <p:ph type="subTitle" idx="1"/>
          </p:nvPr>
        </p:nvSpPr>
        <p:spPr>
          <a:xfrm>
            <a:off x="736646" y="3425361"/>
            <a:ext cx="7028497" cy="1513582"/>
          </a:xfrm>
        </p:spPr>
        <p:txBody>
          <a:bodyPr/>
          <a:lstStyle/>
          <a:p>
            <a:pPr marL="139700" indent="0">
              <a:buNone/>
            </a:pPr>
            <a:r>
              <a:rPr lang="en-US" sz="1800">
                <a:solidFill>
                  <a:schemeClr val="bg2"/>
                </a:solidFill>
                <a:latin typeface="+mj-lt"/>
              </a:rPr>
              <a:t>Config selenium tương thích với chrome driver =&gt; tiến hành khai báo 3 link video youtube cần drawl data</a:t>
            </a:r>
          </a:p>
        </p:txBody>
      </p:sp>
      <p:pic>
        <p:nvPicPr>
          <p:cNvPr id="5" name="Picture 4">
            <a:extLst>
              <a:ext uri="{FF2B5EF4-FFF2-40B4-BE49-F238E27FC236}">
                <a16:creationId xmlns:a16="http://schemas.microsoft.com/office/drawing/2014/main" id="{358933FA-5839-4055-88CF-932E085081BD}"/>
              </a:ext>
            </a:extLst>
          </p:cNvPr>
          <p:cNvPicPr>
            <a:picLocks noChangeAspect="1"/>
          </p:cNvPicPr>
          <p:nvPr/>
        </p:nvPicPr>
        <p:blipFill>
          <a:blip r:embed="rId3"/>
          <a:stretch>
            <a:fillRect/>
          </a:stretch>
        </p:blipFill>
        <p:spPr>
          <a:xfrm>
            <a:off x="0" y="950825"/>
            <a:ext cx="9144000" cy="2474536"/>
          </a:xfrm>
          <a:prstGeom prst="rect">
            <a:avLst/>
          </a:prstGeom>
        </p:spPr>
      </p:pic>
    </p:spTree>
    <p:extLst>
      <p:ext uri="{BB962C8B-B14F-4D97-AF65-F5344CB8AC3E}">
        <p14:creationId xmlns:p14="http://schemas.microsoft.com/office/powerpoint/2010/main" val="2296678081"/>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1262</Words>
  <Application>Microsoft Office PowerPoint</Application>
  <PresentationFormat>On-screen Show (16:9)</PresentationFormat>
  <Paragraphs>117</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Overpass Black</vt:lpstr>
      <vt:lpstr>Arial</vt:lpstr>
      <vt:lpstr>Times New Roman</vt:lpstr>
      <vt:lpstr>Open Sans</vt:lpstr>
      <vt:lpstr>Wingdings</vt:lpstr>
      <vt:lpstr>Fira Sans Extra Condensed Medium</vt:lpstr>
      <vt:lpstr>Calibri</vt:lpstr>
      <vt:lpstr>Aqua Marketing Plan by Slidego</vt:lpstr>
      <vt:lpstr>EMOTION RECOGNITION FOR VIETNAMESE SOCIAL MEDIA TEXT</vt:lpstr>
      <vt:lpstr>NỘI DUNG BÁO CÁO</vt:lpstr>
      <vt:lpstr>01</vt:lpstr>
      <vt:lpstr>GIỚI THIỆU</vt:lpstr>
      <vt:lpstr>PowerPoint Presentation</vt:lpstr>
      <vt:lpstr>KỸ THUẬT SỬ DỤNG TRONG CRAWL DATA</vt:lpstr>
      <vt:lpstr>SELENIUM</vt:lpstr>
      <vt:lpstr>CÀI ĐẶT VÀ THỰC THI CRAWL DATA</vt:lpstr>
      <vt:lpstr>CÀI ĐẶT VÀ THỰC THI CRAWL DATA</vt:lpstr>
      <vt:lpstr>PowerPoint Presentation</vt:lpstr>
      <vt:lpstr>02</vt:lpstr>
      <vt:lpstr>PowerPoint Presentation</vt:lpstr>
      <vt:lpstr>PowerPoint Presentation</vt:lpstr>
      <vt:lpstr>PowerPoint Presentation</vt:lpstr>
      <vt:lpstr>PowerPoint Presentation</vt:lpstr>
      <vt:lpstr>PowerPoint Presentation</vt:lpstr>
      <vt:lpstr>03</vt:lpstr>
      <vt:lpstr>PowerPoint Presentation</vt:lpstr>
      <vt:lpstr>PowerPoint Presentation</vt:lpstr>
      <vt:lpstr>PowerPoint Presentation</vt:lpstr>
      <vt:lpstr>PowerPoint Presentation</vt:lpstr>
      <vt:lpstr>PowerPoint Presentation</vt:lpstr>
      <vt:lpstr>04</vt:lpstr>
      <vt:lpstr>THỰC NGHIỆM DỮ LIỆU TEST</vt:lpstr>
      <vt:lpstr>PowerPoint Presentation</vt:lpstr>
      <vt:lpstr>05</vt:lpstr>
      <vt:lpstr>PowerPoint Presentation</vt:lpstr>
      <vt:lpstr>KẾT QUẢ GFG_1.CSV</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RECOGNITION FOR VIETNAMESE SOCIAL MEDIA TEXT</dc:title>
  <cp:lastModifiedBy>Tan Loi Huynh</cp:lastModifiedBy>
  <cp:revision>66</cp:revision>
  <dcterms:modified xsi:type="dcterms:W3CDTF">2021-05-16T11:20:02Z</dcterms:modified>
</cp:coreProperties>
</file>